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4"/>
  </p:notesMasterIdLst>
  <p:sldIdLst>
    <p:sldId id="256" r:id="rId2"/>
    <p:sldId id="258" r:id="rId3"/>
    <p:sldId id="273" r:id="rId4"/>
    <p:sldId id="296" r:id="rId5"/>
    <p:sldId id="270" r:id="rId6"/>
    <p:sldId id="295" r:id="rId7"/>
    <p:sldId id="297" r:id="rId8"/>
    <p:sldId id="260" r:id="rId9"/>
    <p:sldId id="259" r:id="rId10"/>
    <p:sldId id="265" r:id="rId11"/>
    <p:sldId id="257" r:id="rId12"/>
    <p:sldId id="261" r:id="rId13"/>
    <p:sldId id="266" r:id="rId14"/>
    <p:sldId id="262" r:id="rId15"/>
    <p:sldId id="278" r:id="rId16"/>
    <p:sldId id="263" r:id="rId17"/>
    <p:sldId id="264" r:id="rId18"/>
    <p:sldId id="267" r:id="rId19"/>
    <p:sldId id="268" r:id="rId20"/>
    <p:sldId id="269" r:id="rId21"/>
    <p:sldId id="271" r:id="rId22"/>
    <p:sldId id="272" r:id="rId23"/>
    <p:sldId id="274" r:id="rId24"/>
    <p:sldId id="275" r:id="rId25"/>
    <p:sldId id="276"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5143500" type="screen16x9"/>
  <p:notesSz cx="6858000" cy="9144000"/>
  <p:embeddedFontLst>
    <p:embeddedFont>
      <p:font typeface="Roboto" charset="0"/>
      <p:regular r:id="rId45"/>
      <p:bold r:id="rId46"/>
      <p:italic r:id="rId47"/>
      <p:boldItalic r:id="rId48"/>
    </p:embeddedFont>
    <p:embeddedFont>
      <p:font typeface="Montserrat" charset="0"/>
      <p:regular r:id="rId49"/>
      <p:bold r:id="rId50"/>
      <p:italic r:id="rId51"/>
      <p:boldItalic r:id="rId52"/>
    </p:embeddedFont>
    <p:embeddedFont>
      <p:font typeface="Dosis" charset="0"/>
      <p:regular r:id="rId53"/>
      <p:bold r:id="rId54"/>
    </p:embeddedFont>
    <p:embeddedFont>
      <p:font typeface="Calibri"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40" d="100"/>
          <a:sy n="140" d="100"/>
        </p:scale>
        <p:origin x="-804" y="-1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7996851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e49b49e95e_0_5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e49b49e95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49b49e95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49b49e95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e49b49e9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e49b49e95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49b49e95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e49b49e95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49b49e95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49b49e95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e49b49e95e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e49b49e95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49b49e95e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49b49e95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e49b49e95e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e49b49e95e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49b49e95e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49b49e95e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e49b49e95e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e49b49e95e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851bd48632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851bd4863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70986e5564_2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70986e5564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sp>
        <p:nvSpPr>
          <p:cNvPr id="22" name="Google Shape;22;p4"/>
          <p:cNvSpPr/>
          <p:nvPr/>
        </p:nvSpPr>
        <p:spPr>
          <a:xfrm>
            <a:off x="-44050" y="-38100"/>
            <a:ext cx="4139800" cy="5192625"/>
          </a:xfrm>
          <a:custGeom>
            <a:avLst/>
            <a:gdLst/>
            <a:ahLst/>
            <a:cxnLst/>
            <a:rect l="l" t="t" r="r" b="b"/>
            <a:pathLst>
              <a:path w="165592" h="207705" extrusionOk="0">
                <a:moveTo>
                  <a:pt x="165592" y="207264"/>
                </a:moveTo>
                <a:lnTo>
                  <a:pt x="58150" y="0"/>
                </a:lnTo>
                <a:lnTo>
                  <a:pt x="0" y="643"/>
                </a:lnTo>
                <a:lnTo>
                  <a:pt x="881" y="207705"/>
                </a:lnTo>
                <a:close/>
              </a:path>
            </a:pathLst>
          </a:custGeom>
          <a:solidFill>
            <a:schemeClr val="lt2"/>
          </a:solidFill>
          <a:ln>
            <a:noFill/>
          </a:ln>
        </p:spPr>
      </p:sp>
      <p:sp>
        <p:nvSpPr>
          <p:cNvPr id="23" name="Google Shape;23;p4"/>
          <p:cNvSpPr/>
          <p:nvPr/>
        </p:nvSpPr>
        <p:spPr>
          <a:xfrm flipH="1">
            <a:off x="-647600" y="-14750"/>
            <a:ext cx="24819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lvl1pPr marL="457200" lvl="0" indent="-457200" rtl="0">
              <a:spcBef>
                <a:spcPts val="600"/>
              </a:spcBef>
              <a:spcAft>
                <a:spcPts val="0"/>
              </a:spcAft>
              <a:buSzPts val="3600"/>
              <a:buChar char="▸"/>
              <a:defRPr sz="3600" i="1"/>
            </a:lvl1pPr>
            <a:lvl2pPr marL="914400" lvl="1" indent="-457200" rtl="0">
              <a:spcBef>
                <a:spcPts val="0"/>
              </a:spcBef>
              <a:spcAft>
                <a:spcPts val="0"/>
              </a:spcAft>
              <a:buSzPts val="3600"/>
              <a:buChar char="▹"/>
              <a:defRPr sz="3600" i="1"/>
            </a:lvl2pPr>
            <a:lvl3pPr marL="1371600" lvl="2" indent="-457200" rtl="0">
              <a:spcBef>
                <a:spcPts val="0"/>
              </a:spcBef>
              <a:spcAft>
                <a:spcPts val="0"/>
              </a:spcAft>
              <a:buSzPts val="3600"/>
              <a:buChar char="▹"/>
              <a:defRPr sz="3600" i="1"/>
            </a:lvl3pPr>
            <a:lvl4pPr marL="1828800" lvl="3" indent="-457200" rtl="0">
              <a:spcBef>
                <a:spcPts val="0"/>
              </a:spcBef>
              <a:spcAft>
                <a:spcPts val="0"/>
              </a:spcAft>
              <a:buSzPts val="3600"/>
              <a:buChar char="▹"/>
              <a:defRPr sz="3600" i="1"/>
            </a:lvl4pPr>
            <a:lvl5pPr marL="2286000" lvl="4" indent="-457200" rtl="0">
              <a:spcBef>
                <a:spcPts val="0"/>
              </a:spcBef>
              <a:spcAft>
                <a:spcPts val="0"/>
              </a:spcAft>
              <a:buSzPts val="3600"/>
              <a:buChar char="▹"/>
              <a:defRPr sz="3600" i="1"/>
            </a:lvl5pPr>
            <a:lvl6pPr marL="2743200" lvl="5" indent="-457200" rtl="0">
              <a:spcBef>
                <a:spcPts val="0"/>
              </a:spcBef>
              <a:spcAft>
                <a:spcPts val="0"/>
              </a:spcAft>
              <a:buSzPts val="3600"/>
              <a:buChar char="▹"/>
              <a:defRPr sz="3600" i="1"/>
            </a:lvl6pPr>
            <a:lvl7pPr marL="3200400" lvl="6" indent="-457200" rtl="0">
              <a:spcBef>
                <a:spcPts val="0"/>
              </a:spcBef>
              <a:spcAft>
                <a:spcPts val="0"/>
              </a:spcAft>
              <a:buSzPts val="3600"/>
              <a:buChar char="▹"/>
              <a:defRPr sz="3600" i="1"/>
            </a:lvl7pPr>
            <a:lvl8pPr marL="3657600" lvl="7" indent="-457200" rtl="0">
              <a:spcBef>
                <a:spcPts val="0"/>
              </a:spcBef>
              <a:spcAft>
                <a:spcPts val="0"/>
              </a:spcAft>
              <a:buSzPts val="3600"/>
              <a:buChar char="▹"/>
              <a:defRPr sz="3600" i="1"/>
            </a:lvl8pPr>
            <a:lvl9pPr marL="4114800" lvl="8" indent="-457200">
              <a:spcBef>
                <a:spcPts val="0"/>
              </a:spcBef>
              <a:spcAft>
                <a:spcPts val="0"/>
              </a:spcAft>
              <a:buSzPts val="3600"/>
              <a:buChar char="▹"/>
              <a:defRPr sz="3600" i="1"/>
            </a:lvl9pPr>
          </a:lstStyle>
          <a:p>
            <a:endParaRPr/>
          </a:p>
        </p:txBody>
      </p:sp>
      <p:sp>
        <p:nvSpPr>
          <p:cNvPr id="25" name="Google Shape;25;p4"/>
          <p:cNvSpPr txBox="1"/>
          <p:nvPr/>
        </p:nvSpPr>
        <p:spPr>
          <a:xfrm>
            <a:off x="-121150" y="-271850"/>
            <a:ext cx="19557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6" name="Google Shape;26;p4"/>
          <p:cNvSpPr/>
          <p:nvPr/>
        </p:nvSpPr>
        <p:spPr>
          <a:xfrm flipH="1">
            <a:off x="1440947" y="-14750"/>
            <a:ext cx="7458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flipH="1">
            <a:off x="6957299" y="4394650"/>
            <a:ext cx="26439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p:nvPr/>
        </p:nvSpPr>
        <p:spPr>
          <a:xfrm>
            <a:off x="6957475" y="4137550"/>
            <a:ext cx="2186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0">
                <a:solidFill>
                  <a:srgbClr val="FFFFFF"/>
                </a:solidFill>
                <a:latin typeface="Dosis"/>
                <a:ea typeface="Dosis"/>
                <a:cs typeface="Dosis"/>
                <a:sym typeface="Dosis"/>
              </a:rPr>
              <a:t>”</a:t>
            </a:r>
            <a:endParaRPr sz="15000">
              <a:solidFill>
                <a:srgbClr val="FFFFFF"/>
              </a:solidFill>
              <a:latin typeface="Dosis"/>
              <a:ea typeface="Dosis"/>
              <a:cs typeface="Dosis"/>
              <a:sym typeface="Dosis"/>
            </a:endParaRPr>
          </a:p>
        </p:txBody>
      </p:sp>
      <p:sp>
        <p:nvSpPr>
          <p:cNvPr id="29" name="Google Shape;29;p4"/>
          <p:cNvSpPr/>
          <p:nvPr/>
        </p:nvSpPr>
        <p:spPr>
          <a:xfrm flipH="1">
            <a:off x="6626547" y="4394650"/>
            <a:ext cx="7458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3"/>
        <p:cNvGrpSpPr/>
        <p:nvPr/>
      </p:nvGrpSpPr>
      <p:grpSpPr>
        <a:xfrm>
          <a:off x="0" y="0"/>
          <a:ext cx="0" cy="0"/>
          <a:chOff x="0" y="0"/>
          <a:chExt cx="0" cy="0"/>
        </a:xfrm>
      </p:grpSpPr>
      <p:grpSp>
        <p:nvGrpSpPr>
          <p:cNvPr id="54" name="Google Shape;54;p7"/>
          <p:cNvGrpSpPr/>
          <p:nvPr/>
        </p:nvGrpSpPr>
        <p:grpSpPr>
          <a:xfrm>
            <a:off x="-903537" y="-38100"/>
            <a:ext cx="10524355" cy="5214650"/>
            <a:chOff x="-903537" y="-38100"/>
            <a:chExt cx="10524355" cy="5214650"/>
          </a:xfrm>
        </p:grpSpPr>
        <p:sp>
          <p:nvSpPr>
            <p:cNvPr id="55" name="Google Shape;55;p7"/>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56" name="Google Shape;56;p7"/>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 name="Google Shape;62;p7"/>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3" name="Google Shape;63;p7"/>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4" name="Google Shape;64;p7"/>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5" name="Google Shape;65;p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87" name="Google Shape;87;p10"/>
          <p:cNvSpPr/>
          <p:nvPr/>
        </p:nvSpPr>
        <p:spPr>
          <a:xfrm flipH="1">
            <a:off x="742953" y="440630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flipH="1">
            <a:off x="7861618" y="440630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lvl1pPr marL="457200" lvl="0" indent="-228600">
              <a:spcBef>
                <a:spcPts val="360"/>
              </a:spcBef>
              <a:spcAft>
                <a:spcPts val="0"/>
              </a:spcAft>
              <a:buClr>
                <a:srgbClr val="FFFFFF"/>
              </a:buClr>
              <a:buSzPts val="1800"/>
              <a:buNone/>
              <a:defRPr sz="1800">
                <a:solidFill>
                  <a:srgbClr val="FFFFFF"/>
                </a:solidFill>
              </a:defRPr>
            </a:lvl1pPr>
          </a:lstStyle>
          <a:p>
            <a:endParaRPr/>
          </a:p>
        </p:txBody>
      </p:sp>
      <p:sp>
        <p:nvSpPr>
          <p:cNvPr id="92" name="Google Shape;92;p1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tartupstockphoto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material.google.com/resources/roboto-noto-fonts.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a:latin typeface="Roboto" charset="0"/>
                <a:ea typeface="Roboto" charset="0"/>
              </a:rPr>
              <a:t>Cyclistic Bike-share Analysis for Targeted Casual-users marketing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2123728" y="4731990"/>
            <a:ext cx="4533613" cy="307777"/>
          </a:xfrm>
          <a:prstGeom prst="rect">
            <a:avLst/>
          </a:prstGeom>
          <a:noFill/>
        </p:spPr>
        <p:txBody>
          <a:bodyPr wrap="none" rtlCol="0">
            <a:spAutoFit/>
          </a:bodyPr>
          <a:lstStyle/>
          <a:p>
            <a:r>
              <a:rPr lang="en-US" dirty="0" smtClean="0">
                <a:solidFill>
                  <a:schemeClr val="bg1"/>
                </a:solidFill>
              </a:rPr>
              <a:t>Capstone Project (Final Year) – B.Tech CSE [2019-23]</a:t>
            </a:r>
            <a:endParaRPr lang="en-I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BACKGROUND OF THE PROBLEM</a:t>
            </a:r>
            <a:endParaRPr sz="3200" dirty="0"/>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87;p22"/>
          <p:cNvSpPr txBox="1">
            <a:spLocks/>
          </p:cNvSpPr>
          <p:nvPr/>
        </p:nvSpPr>
        <p:spPr>
          <a:xfrm>
            <a:off x="699556" y="1347614"/>
            <a:ext cx="7067500" cy="29829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None/>
            </a:pPr>
            <a:r>
              <a:rPr lang="en-US" sz="2000" dirty="0" smtClean="0"/>
              <a:t>Although the age calls for motor-vehicles as the major shareholders of the commute industries, cyclists still continue to have impressive shares in some of the developing heavyweights and developed nations around the world. Some of the countries like Sweden, Denmark, Germany, UK, Japan and even China have a wonderful landscape for cycling. Although some of them are casual riders, quite a many are annual members for the major cycle manufacturing companies all over the world. </a:t>
            </a:r>
            <a:endParaRPr lang="en-US"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PROBLEM STATEMENT</a:t>
            </a:r>
            <a:endParaRPr sz="3200" dirty="0"/>
          </a:p>
        </p:txBody>
      </p:sp>
      <p:sp>
        <p:nvSpPr>
          <p:cNvPr id="116" name="Google Shape;116;p14"/>
          <p:cNvSpPr txBox="1">
            <a:spLocks noGrp="1"/>
          </p:cNvSpPr>
          <p:nvPr>
            <p:ph type="body" idx="2"/>
          </p:nvPr>
        </p:nvSpPr>
        <p:spPr>
          <a:xfrm>
            <a:off x="755576" y="1347614"/>
            <a:ext cx="7560840" cy="3312368"/>
          </a:xfrm>
          <a:prstGeom prst="rect">
            <a:avLst/>
          </a:prstGeom>
        </p:spPr>
        <p:txBody>
          <a:bodyPr spcFirstLastPara="1" wrap="square" lIns="91425" tIns="91425" rIns="91425" bIns="91425" anchor="t" anchorCtr="0">
            <a:noAutofit/>
          </a:bodyPr>
          <a:lstStyle/>
          <a:p>
            <a:pPr marL="0" lvl="0" indent="0">
              <a:buNone/>
            </a:pPr>
            <a:r>
              <a:rPr lang="en-US" sz="2000" dirty="0"/>
              <a:t>I</a:t>
            </a:r>
            <a:r>
              <a:rPr lang="en-US" sz="2000" dirty="0" smtClean="0"/>
              <a:t>t </a:t>
            </a:r>
            <a:r>
              <a:rPr lang="en-US" sz="2000" dirty="0"/>
              <a:t>is no joke that the directors of marketing in these companies believe that the company's future success heavily depends on maximizing the number of annual memberships. Therefore, it is imperative for the teams to understand how casual riders and annual members use Cyclist bikes differently. From these insights, the teams can design a new marketing strategy to convert casual riders into annual members. But first, Cyclist executives must approve the recommendations, so they must be backed up with compelling data </a:t>
            </a:r>
            <a:r>
              <a:rPr lang="en-US" sz="2000" dirty="0" smtClean="0"/>
              <a:t>insights and professional data </a:t>
            </a:r>
            <a:r>
              <a:rPr lang="en-US" sz="2000" dirty="0"/>
              <a:t>visualizations. </a:t>
            </a:r>
            <a:endParaRPr sz="2000" dirty="0"/>
          </a:p>
        </p:txBody>
      </p:sp>
      <p:sp>
        <p:nvSpPr>
          <p:cNvPr id="118" name="Google Shape;118;p1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QUESTIONS TO ASK</a:t>
            </a:r>
            <a:endParaRPr sz="3200" dirty="0"/>
          </a:p>
        </p:txBody>
      </p:sp>
      <p:sp>
        <p:nvSpPr>
          <p:cNvPr id="144" name="Google Shape;144;p18"/>
          <p:cNvSpPr txBox="1">
            <a:spLocks noGrp="1"/>
          </p:cNvSpPr>
          <p:nvPr>
            <p:ph type="body" idx="1"/>
          </p:nvPr>
        </p:nvSpPr>
        <p:spPr>
          <a:xfrm>
            <a:off x="683568" y="987574"/>
            <a:ext cx="7869932" cy="3865875"/>
          </a:xfrm>
          <a:prstGeom prst="rect">
            <a:avLst/>
          </a:prstGeom>
        </p:spPr>
        <p:txBody>
          <a:bodyPr spcFirstLastPara="1" wrap="square" lIns="91425" tIns="91425" rIns="91425" bIns="91425" anchor="t" anchorCtr="0">
            <a:noAutofit/>
          </a:bodyPr>
          <a:lstStyle/>
          <a:p>
            <a:pPr marL="38100" indent="0">
              <a:buNone/>
            </a:pPr>
            <a:r>
              <a:rPr lang="en-US" sz="2000" dirty="0"/>
              <a:t>Three questions will guide the future marketing program: </a:t>
            </a:r>
            <a:endParaRPr lang="en-US" sz="2000" dirty="0" smtClean="0"/>
          </a:p>
          <a:p>
            <a:pPr lvl="0"/>
            <a:r>
              <a:rPr lang="en-US" sz="2000" dirty="0" smtClean="0"/>
              <a:t>How </a:t>
            </a:r>
            <a:r>
              <a:rPr lang="en-US" sz="2000" dirty="0"/>
              <a:t>do annual members and casual riders use Cyclistic bikes </a:t>
            </a:r>
            <a:r>
              <a:rPr lang="en-US" sz="2000" dirty="0" smtClean="0"/>
              <a:t>differently?</a:t>
            </a:r>
          </a:p>
          <a:p>
            <a:pPr lvl="0"/>
            <a:r>
              <a:rPr lang="en-US" sz="2000" dirty="0" smtClean="0"/>
              <a:t>Why </a:t>
            </a:r>
            <a:r>
              <a:rPr lang="en-US" sz="2000" dirty="0"/>
              <a:t>would casual riders buy Cyclistic annual memberships</a:t>
            </a:r>
            <a:r>
              <a:rPr lang="en-US" sz="2000" dirty="0" smtClean="0"/>
              <a:t>?</a:t>
            </a:r>
            <a:r>
              <a:rPr lang="en-US" sz="2000" dirty="0"/>
              <a:t> </a:t>
            </a:r>
            <a:endParaRPr lang="en-US" sz="2000" dirty="0" smtClean="0"/>
          </a:p>
          <a:p>
            <a:pPr lvl="0"/>
            <a:r>
              <a:rPr lang="en-US" sz="2000" dirty="0" smtClean="0"/>
              <a:t>How </a:t>
            </a:r>
            <a:r>
              <a:rPr lang="en-US" sz="2000" dirty="0"/>
              <a:t>can Cyclistic use digital media to influence casual riders to become members? </a:t>
            </a:r>
            <a:endParaRPr lang="en-US" sz="2000" dirty="0" smtClean="0"/>
          </a:p>
          <a:p>
            <a:pPr marL="38100" indent="0">
              <a:buNone/>
            </a:pPr>
            <a:r>
              <a:rPr lang="en-US" sz="2000" dirty="0"/>
              <a:t>The goal of this case study is to identify how annual members and casual riders use Cyclistic bikes differently</a:t>
            </a:r>
            <a:r>
              <a:rPr lang="en-US" sz="2000" dirty="0" smtClean="0"/>
              <a:t>. This </a:t>
            </a:r>
            <a:r>
              <a:rPr lang="en-US" sz="2000" dirty="0"/>
              <a:t>comparison along with other tasks will later be used by the marketing department for developing strategies aimed at converting casual riders into members. </a:t>
            </a:r>
          </a:p>
          <a:p>
            <a:pPr marL="38100" lvl="0" indent="0">
              <a:buNone/>
            </a:pPr>
            <a:endParaRPr sz="2000" dirty="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0" dirty="0" smtClean="0"/>
              <a:t>STAKEHOLDERS</a:t>
            </a:r>
            <a:endParaRPr sz="3600" dirty="0"/>
          </a:p>
        </p:txBody>
      </p:sp>
      <p:sp>
        <p:nvSpPr>
          <p:cNvPr id="195" name="Google Shape;195;p23"/>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2" name="Rectangle 1"/>
          <p:cNvSpPr/>
          <p:nvPr/>
        </p:nvSpPr>
        <p:spPr>
          <a:xfrm>
            <a:off x="1115616" y="1563638"/>
            <a:ext cx="6840760" cy="2862322"/>
          </a:xfrm>
          <a:prstGeom prst="rect">
            <a:avLst/>
          </a:prstGeom>
        </p:spPr>
        <p:txBody>
          <a:bodyPr wrap="square">
            <a:spAutoFit/>
          </a:bodyPr>
          <a:lstStyle/>
          <a:p>
            <a:r>
              <a:rPr lang="en-US" sz="2000" b="1" i="1" dirty="0">
                <a:latin typeface="Roboto" charset="0"/>
                <a:ea typeface="Roboto" charset="0"/>
              </a:rPr>
              <a:t>Primary stakeholders: </a:t>
            </a:r>
            <a:r>
              <a:rPr lang="en-US" sz="2000" dirty="0">
                <a:latin typeface="Roboto" charset="0"/>
                <a:ea typeface="Roboto" charset="0"/>
              </a:rPr>
              <a:t>The director of marketing and Cyclistic executive team. </a:t>
            </a:r>
            <a:endParaRPr lang="en-US" sz="2000" dirty="0" smtClean="0">
              <a:latin typeface="Roboto" charset="0"/>
              <a:ea typeface="Roboto" charset="0"/>
            </a:endParaRPr>
          </a:p>
          <a:p>
            <a:endParaRPr lang="en-US" sz="2000" dirty="0">
              <a:latin typeface="Roboto" charset="0"/>
              <a:ea typeface="Roboto" charset="0"/>
            </a:endParaRPr>
          </a:p>
          <a:p>
            <a:r>
              <a:rPr lang="en-US" sz="2000" b="1" i="1" dirty="0" smtClean="0">
                <a:latin typeface="Roboto" charset="0"/>
                <a:ea typeface="Roboto" charset="0"/>
              </a:rPr>
              <a:t>Secondary </a:t>
            </a:r>
            <a:r>
              <a:rPr lang="en-US" sz="2000" b="1" i="1" dirty="0">
                <a:latin typeface="Roboto" charset="0"/>
                <a:ea typeface="Roboto" charset="0"/>
              </a:rPr>
              <a:t>stakeholders: </a:t>
            </a:r>
            <a:r>
              <a:rPr lang="en-US" sz="2000" dirty="0">
                <a:latin typeface="Roboto" charset="0"/>
                <a:ea typeface="Roboto" charset="0"/>
              </a:rPr>
              <a:t>Cyclistic marketing analytics team. </a:t>
            </a:r>
            <a:endParaRPr lang="en-US" sz="2000" dirty="0" smtClean="0">
              <a:latin typeface="Roboto" charset="0"/>
              <a:ea typeface="Roboto" charset="0"/>
            </a:endParaRPr>
          </a:p>
          <a:p>
            <a:endParaRPr lang="en-US" sz="2000" dirty="0">
              <a:latin typeface="Roboto" charset="0"/>
              <a:ea typeface="Roboto" charset="0"/>
            </a:endParaRPr>
          </a:p>
          <a:p>
            <a:r>
              <a:rPr lang="en-US" sz="2000" dirty="0" smtClean="0">
                <a:latin typeface="Roboto" charset="0"/>
                <a:ea typeface="Roboto" charset="0"/>
              </a:rPr>
              <a:t>Following </a:t>
            </a:r>
            <a:r>
              <a:rPr lang="en-US" sz="2000" dirty="0">
                <a:latin typeface="Roboto" charset="0"/>
                <a:ea typeface="Roboto" charset="0"/>
              </a:rPr>
              <a:t>a step-based approach, the entire project will follow the six-step data analysis process: </a:t>
            </a:r>
            <a:r>
              <a:rPr lang="en-US" sz="2000" b="1" i="1" dirty="0">
                <a:latin typeface="Roboto" charset="0"/>
                <a:ea typeface="Roboto" charset="0"/>
              </a:rPr>
              <a:t>ask</a:t>
            </a:r>
            <a:r>
              <a:rPr lang="en-US" sz="2000" dirty="0">
                <a:latin typeface="Roboto" charset="0"/>
                <a:ea typeface="Roboto" charset="0"/>
              </a:rPr>
              <a:t>, </a:t>
            </a:r>
            <a:r>
              <a:rPr lang="en-US" sz="2000" b="1" i="1" dirty="0">
                <a:latin typeface="Roboto" charset="0"/>
                <a:ea typeface="Roboto" charset="0"/>
              </a:rPr>
              <a:t>prepare</a:t>
            </a:r>
            <a:r>
              <a:rPr lang="en-US" sz="2000" dirty="0">
                <a:latin typeface="Roboto" charset="0"/>
                <a:ea typeface="Roboto" charset="0"/>
              </a:rPr>
              <a:t>, </a:t>
            </a:r>
            <a:r>
              <a:rPr lang="en-US" sz="2000" b="1" i="1" dirty="0">
                <a:latin typeface="Roboto" charset="0"/>
                <a:ea typeface="Roboto" charset="0"/>
              </a:rPr>
              <a:t>process</a:t>
            </a:r>
            <a:r>
              <a:rPr lang="en-US" sz="2000" dirty="0">
                <a:latin typeface="Roboto" charset="0"/>
                <a:ea typeface="Roboto" charset="0"/>
              </a:rPr>
              <a:t>, </a:t>
            </a:r>
            <a:r>
              <a:rPr lang="en-US" sz="2000" b="1" i="1" dirty="0">
                <a:latin typeface="Roboto" charset="0"/>
                <a:ea typeface="Roboto" charset="0"/>
              </a:rPr>
              <a:t>analyze</a:t>
            </a:r>
            <a:r>
              <a:rPr lang="en-US" sz="2000" dirty="0">
                <a:latin typeface="Roboto" charset="0"/>
                <a:ea typeface="Roboto" charset="0"/>
              </a:rPr>
              <a:t>, </a:t>
            </a:r>
            <a:r>
              <a:rPr lang="en-US" sz="2000" b="1" i="1" dirty="0">
                <a:latin typeface="Roboto" charset="0"/>
                <a:ea typeface="Roboto" charset="0"/>
              </a:rPr>
              <a:t>share</a:t>
            </a:r>
            <a:r>
              <a:rPr lang="en-US" sz="2000" dirty="0">
                <a:latin typeface="Roboto" charset="0"/>
                <a:ea typeface="Roboto" charset="0"/>
              </a:rPr>
              <a:t>, and </a:t>
            </a:r>
            <a:r>
              <a:rPr lang="en-US" sz="2000" b="1" i="1" dirty="0">
                <a:latin typeface="Roboto" charset="0"/>
                <a:ea typeface="Roboto" charset="0"/>
              </a:rPr>
              <a:t>act</a:t>
            </a:r>
            <a:r>
              <a:rPr lang="en-US" sz="2000" dirty="0">
                <a:latin typeface="Roboto" charset="0"/>
                <a:ea typeface="Roboto" charset="0"/>
              </a:rPr>
              <a:t>. </a:t>
            </a:r>
            <a:endParaRPr lang="en-IN" sz="2000" dirty="0">
              <a:latin typeface="Roboto" charset="0"/>
              <a:ea typeface="Roboto"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ctrTitle" idx="4294967295"/>
          </p:nvPr>
        </p:nvSpPr>
        <p:spPr>
          <a:xfrm>
            <a:off x="1090700" y="2650150"/>
            <a:ext cx="7367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accent1"/>
                </a:solidFill>
              </a:rPr>
              <a:t>BIG CONCEPT</a:t>
            </a:r>
            <a:endParaRPr sz="7200" dirty="0">
              <a:solidFill>
                <a:schemeClr val="accent1"/>
              </a:solidFill>
            </a:endParaRPr>
          </a:p>
        </p:txBody>
      </p:sp>
      <p:sp>
        <p:nvSpPr>
          <p:cNvPr id="151" name="Google Shape;151;p19"/>
          <p:cNvSpPr txBox="1">
            <a:spLocks noGrp="1"/>
          </p:cNvSpPr>
          <p:nvPr>
            <p:ph type="subTitle" idx="4294967295"/>
          </p:nvPr>
        </p:nvSpPr>
        <p:spPr>
          <a:xfrm>
            <a:off x="1090700" y="3640150"/>
            <a:ext cx="5901300" cy="101983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smtClean="0"/>
              <a:t>Step-based approach of data crunching will make things simple.</a:t>
            </a:r>
            <a:endParaRPr sz="2400" dirty="0"/>
          </a:p>
        </p:txBody>
      </p:sp>
      <p:grpSp>
        <p:nvGrpSpPr>
          <p:cNvPr id="152" name="Google Shape;152;p19"/>
          <p:cNvGrpSpPr/>
          <p:nvPr/>
        </p:nvGrpSpPr>
        <p:grpSpPr>
          <a:xfrm>
            <a:off x="6759209" y="507618"/>
            <a:ext cx="1645833" cy="1645812"/>
            <a:chOff x="6643075" y="3664250"/>
            <a:chExt cx="407950" cy="407975"/>
          </a:xfrm>
        </p:grpSpPr>
        <p:sp>
          <p:nvSpPr>
            <p:cNvPr id="153" name="Google Shape;153;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9"/>
          <p:cNvGrpSpPr/>
          <p:nvPr/>
        </p:nvGrpSpPr>
        <p:grpSpPr>
          <a:xfrm rot="-587494">
            <a:off x="6662475" y="2367985"/>
            <a:ext cx="676638" cy="676644"/>
            <a:chOff x="576250" y="4319400"/>
            <a:chExt cx="442075" cy="442050"/>
          </a:xfrm>
        </p:grpSpPr>
        <p:sp>
          <p:nvSpPr>
            <p:cNvPr id="156" name="Google Shape;156;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6365361"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rot="2697415">
            <a:off x="8060604" y="2145273"/>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9"/>
          <p:cNvSpPr/>
          <p:nvPr/>
        </p:nvSpPr>
        <p:spPr>
          <a:xfrm>
            <a:off x="8369546" y="1932400"/>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rot="1279885">
            <a:off x="6187127" y="1628627"/>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70" name="Google Shape;170;p20"/>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also split your content</a:t>
            </a:r>
            <a:endParaRPr/>
          </a:p>
        </p:txBody>
      </p:sp>
      <p:sp>
        <p:nvSpPr>
          <p:cNvPr id="171" name="Google Shape;171;p20"/>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172" name="Google Shape;172;p2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 two or three columns</a:t>
            </a:r>
            <a:endParaRPr/>
          </a:p>
        </p:txBody>
      </p:sp>
      <p:sp>
        <p:nvSpPr>
          <p:cNvPr id="178" name="Google Shape;178;p21"/>
          <p:cNvSpPr txBox="1">
            <a:spLocks noGrp="1"/>
          </p:cNvSpPr>
          <p:nvPr>
            <p:ph type="body" idx="1"/>
          </p:nvPr>
        </p:nvSpPr>
        <p:spPr>
          <a:xfrm>
            <a:off x="1104900" y="1224350"/>
            <a:ext cx="2423100" cy="35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79" name="Google Shape;179;p21"/>
          <p:cNvSpPr txBox="1">
            <a:spLocks noGrp="1"/>
          </p:cNvSpPr>
          <p:nvPr>
            <p:ph type="body" idx="2"/>
          </p:nvPr>
        </p:nvSpPr>
        <p:spPr>
          <a:xfrm>
            <a:off x="3652189" y="1224350"/>
            <a:ext cx="2423100" cy="35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80" name="Google Shape;180;p21"/>
          <p:cNvSpPr txBox="1">
            <a:spLocks noGrp="1"/>
          </p:cNvSpPr>
          <p:nvPr>
            <p:ph type="body" idx="3"/>
          </p:nvPr>
        </p:nvSpPr>
        <p:spPr>
          <a:xfrm>
            <a:off x="6199478" y="1224350"/>
            <a:ext cx="2423100" cy="35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81" name="Google Shape;181;p2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charts to explain your ideas</a:t>
            </a:r>
            <a:endParaRPr/>
          </a:p>
        </p:txBody>
      </p:sp>
      <p:sp>
        <p:nvSpPr>
          <p:cNvPr id="201" name="Google Shape;201;p24"/>
          <p:cNvSpPr/>
          <p:nvPr/>
        </p:nvSpPr>
        <p:spPr>
          <a:xfrm>
            <a:off x="3450538" y="1808525"/>
            <a:ext cx="2412300" cy="24123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Gray</a:t>
            </a:r>
            <a:endParaRPr sz="1800" b="1">
              <a:solidFill>
                <a:srgbClr val="FFFFFF"/>
              </a:solidFill>
              <a:latin typeface="Roboto"/>
              <a:ea typeface="Roboto"/>
              <a:cs typeface="Roboto"/>
              <a:sym typeface="Roboto"/>
            </a:endParaRPr>
          </a:p>
        </p:txBody>
      </p:sp>
      <p:sp>
        <p:nvSpPr>
          <p:cNvPr id="202" name="Google Shape;202;p24"/>
          <p:cNvSpPr/>
          <p:nvPr/>
        </p:nvSpPr>
        <p:spPr>
          <a:xfrm>
            <a:off x="1389800"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White</a:t>
            </a:r>
            <a:endParaRPr sz="1800" b="1">
              <a:solidFill>
                <a:srgbClr val="FFFFFF"/>
              </a:solidFill>
              <a:latin typeface="Roboto"/>
              <a:ea typeface="Roboto"/>
              <a:cs typeface="Roboto"/>
              <a:sym typeface="Roboto"/>
            </a:endParaRPr>
          </a:p>
        </p:txBody>
      </p:sp>
      <p:sp>
        <p:nvSpPr>
          <p:cNvPr id="203" name="Google Shape;203;p24"/>
          <p:cNvSpPr/>
          <p:nvPr/>
        </p:nvSpPr>
        <p:spPr>
          <a:xfrm>
            <a:off x="5511277" y="1808525"/>
            <a:ext cx="2412300" cy="2412300"/>
          </a:xfrm>
          <a:prstGeom prst="ellipse">
            <a:avLst/>
          </a:prstGeom>
          <a:solidFill>
            <a:srgbClr val="FF8700">
              <a:alpha val="85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Black</a:t>
            </a:r>
            <a:endParaRPr sz="1800" b="1">
              <a:solidFill>
                <a:srgbClr val="FFFFFF"/>
              </a:solidFill>
              <a:latin typeface="Roboto"/>
              <a:ea typeface="Roboto"/>
              <a:cs typeface="Roboto"/>
              <a:sym typeface="Roboto"/>
            </a:endParaRPr>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And tables to compare data</a:t>
            </a:r>
            <a:endParaRPr/>
          </a:p>
        </p:txBody>
      </p:sp>
      <p:graphicFrame>
        <p:nvGraphicFramePr>
          <p:cNvPr id="210" name="Google Shape;210;p25"/>
          <p:cNvGraphicFramePr/>
          <p:nvPr/>
        </p:nvGraphicFramePr>
        <p:xfrm>
          <a:off x="1423200" y="1640681"/>
          <a:ext cx="6768300" cy="2744600"/>
        </p:xfrm>
        <a:graphic>
          <a:graphicData uri="http://schemas.openxmlformats.org/drawingml/2006/table">
            <a:tbl>
              <a:tblPr>
                <a:noFill/>
                <a:tableStyleId>{AF57B9CE-27B7-45A4-9341-B09BDB51A24E}</a:tableStyleId>
              </a:tblPr>
              <a:tblGrid>
                <a:gridCol w="1692075"/>
                <a:gridCol w="1692075"/>
                <a:gridCol w="1692075"/>
                <a:gridCol w="1692075"/>
              </a:tblGrid>
              <a:tr h="686150">
                <a:tc>
                  <a:txBody>
                    <a:bodyPr/>
                    <a:lstStyle/>
                    <a:p>
                      <a:pPr marL="0" lvl="0" indent="0" algn="l" rtl="0">
                        <a:spcBef>
                          <a:spcPts val="0"/>
                        </a:spcBef>
                        <a:spcAft>
                          <a:spcPts val="0"/>
                        </a:spcAft>
                        <a:buNone/>
                      </a:pP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A</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B</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1"/>
                          </a:solidFill>
                          <a:latin typeface="Roboto"/>
                          <a:ea typeface="Roboto"/>
                          <a:cs typeface="Roboto"/>
                          <a:sym typeface="Roboto"/>
                        </a:rPr>
                        <a:t>C</a:t>
                      </a:r>
                      <a:endParaRPr>
                        <a:solidFill>
                          <a:schemeClr val="accent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Yellow</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7</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Blue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30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10</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r>
              <a:tr h="686150">
                <a:tc>
                  <a:txBody>
                    <a:bodyPr/>
                    <a:lstStyle/>
                    <a:p>
                      <a:pPr marL="0" lvl="0" indent="0" algn="r" rtl="0">
                        <a:spcBef>
                          <a:spcPts val="0"/>
                        </a:spcBef>
                        <a:spcAft>
                          <a:spcPts val="0"/>
                        </a:spcAft>
                        <a:buNone/>
                      </a:pPr>
                      <a:r>
                        <a:rPr lang="en">
                          <a:solidFill>
                            <a:schemeClr val="dk1"/>
                          </a:solidFill>
                          <a:latin typeface="Roboto"/>
                          <a:ea typeface="Roboto"/>
                          <a:cs typeface="Roboto"/>
                          <a:sym typeface="Roboto"/>
                        </a:rPr>
                        <a:t>Orange</a:t>
                      </a:r>
                      <a:endParaRPr>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5</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24</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16</a:t>
                      </a:r>
                      <a:endParaRPr sz="1800" b="1">
                        <a:solidFill>
                          <a:schemeClr val="dk1"/>
                        </a:solidFill>
                        <a:latin typeface="Roboto"/>
                        <a:ea typeface="Roboto"/>
                        <a:cs typeface="Roboto"/>
                        <a:sym typeface="Roboto"/>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76200" cap="flat" cmpd="sng">
                      <a:solidFill>
                        <a:schemeClr val="dk1"/>
                      </a:solidFill>
                      <a:prstDash val="solid"/>
                      <a:round/>
                      <a:headEnd type="none" w="sm" len="sm"/>
                      <a:tailEnd type="none" w="sm" len="sm"/>
                    </a:lnB>
                  </a:tcPr>
                </a:tc>
              </a:tr>
            </a:tbl>
          </a:graphicData>
        </a:graphic>
      </p:graphicFrame>
      <p:sp>
        <p:nvSpPr>
          <p:cNvPr id="211" name="Google Shape;211;p2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annual members and casual riders use cyclistic bikes differently. The comparison along with other tasks will later be used to design marketing strategies aimed at converting casual riders to annual members.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p:nvPr/>
        </p:nvSpPr>
        <p:spPr>
          <a:xfrm>
            <a:off x="912200" y="874082"/>
            <a:ext cx="8155305" cy="3885008"/>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title" idx="4294967295"/>
          </p:nvPr>
        </p:nvSpPr>
        <p:spPr>
          <a:xfrm>
            <a:off x="1104900" y="0"/>
            <a:ext cx="6724500" cy="73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Maps</a:t>
            </a:r>
            <a:endParaRPr/>
          </a:p>
        </p:txBody>
      </p:sp>
      <p:sp>
        <p:nvSpPr>
          <p:cNvPr id="218" name="Google Shape;218;p26"/>
          <p:cNvSpPr/>
          <p:nvPr/>
        </p:nvSpPr>
        <p:spPr>
          <a:xfrm>
            <a:off x="2285350" y="1538450"/>
            <a:ext cx="796200" cy="394500"/>
          </a:xfrm>
          <a:prstGeom prst="wedgeRectCallout">
            <a:avLst>
              <a:gd name="adj1" fmla="val -21428"/>
              <a:gd name="adj2" fmla="val 8428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Roboto"/>
                <a:ea typeface="Roboto"/>
                <a:cs typeface="Roboto"/>
                <a:sym typeface="Roboto"/>
              </a:rPr>
              <a:t>our office</a:t>
            </a:r>
            <a:endParaRPr sz="1000" b="1">
              <a:latin typeface="Roboto"/>
              <a:ea typeface="Roboto"/>
              <a:cs typeface="Roboto"/>
              <a:sym typeface="Roboto"/>
            </a:endParaRPr>
          </a:p>
        </p:txBody>
      </p:sp>
      <p:sp>
        <p:nvSpPr>
          <p:cNvPr id="219" name="Google Shape;219;p2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220" name="Google Shape;220;p26"/>
          <p:cNvSpPr/>
          <p:nvPr/>
        </p:nvSpPr>
        <p:spPr>
          <a:xfrm rot="-8100000">
            <a:off x="1514932" y="19226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rot="-8100000">
            <a:off x="3309132" y="3246121"/>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rot="-8100000">
            <a:off x="4230757" y="17567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rot="-8100000">
            <a:off x="49457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rot="-8100000">
            <a:off x="7072857" y="22520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rot="-8100000">
            <a:off x="7730432" y="3826446"/>
            <a:ext cx="238436" cy="227406"/>
          </a:xfrm>
          <a:prstGeom prst="halfFrame">
            <a:avLst>
              <a:gd name="adj1" fmla="val 38776"/>
              <a:gd name="adj2" fmla="val 4015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ctrTitle" idx="4294967295"/>
          </p:nvPr>
        </p:nvSpPr>
        <p:spPr>
          <a:xfrm>
            <a:off x="1561425" y="876600"/>
            <a:ext cx="68967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89,526,124$</a:t>
            </a:r>
            <a:endParaRPr sz="6000">
              <a:solidFill>
                <a:schemeClr val="accent1"/>
              </a:solidFill>
            </a:endParaRPr>
          </a:p>
        </p:txBody>
      </p:sp>
      <p:sp>
        <p:nvSpPr>
          <p:cNvPr id="238" name="Google Shape;238;p28"/>
          <p:cNvSpPr txBox="1">
            <a:spLocks noGrp="1"/>
          </p:cNvSpPr>
          <p:nvPr>
            <p:ph type="subTitle" idx="4294967295"/>
          </p:nvPr>
        </p:nvSpPr>
        <p:spPr>
          <a:xfrm>
            <a:off x="1561425" y="1487502"/>
            <a:ext cx="68967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239" name="Google Shape;239;p28"/>
          <p:cNvSpPr txBox="1">
            <a:spLocks noGrp="1"/>
          </p:cNvSpPr>
          <p:nvPr>
            <p:ph type="ctrTitle" idx="4294967295"/>
          </p:nvPr>
        </p:nvSpPr>
        <p:spPr>
          <a:xfrm>
            <a:off x="2985075" y="3505500"/>
            <a:ext cx="54732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100%</a:t>
            </a:r>
            <a:endParaRPr sz="6000">
              <a:solidFill>
                <a:schemeClr val="accent1"/>
              </a:solidFill>
            </a:endParaRPr>
          </a:p>
        </p:txBody>
      </p:sp>
      <p:sp>
        <p:nvSpPr>
          <p:cNvPr id="240" name="Google Shape;240;p28"/>
          <p:cNvSpPr txBox="1">
            <a:spLocks noGrp="1"/>
          </p:cNvSpPr>
          <p:nvPr>
            <p:ph type="subTitle" idx="4294967295"/>
          </p:nvPr>
        </p:nvSpPr>
        <p:spPr>
          <a:xfrm>
            <a:off x="2985075" y="4116400"/>
            <a:ext cx="5473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241" name="Google Shape;241;p28"/>
          <p:cNvSpPr txBox="1">
            <a:spLocks noGrp="1"/>
          </p:cNvSpPr>
          <p:nvPr>
            <p:ph type="ctrTitle" idx="4294967295"/>
          </p:nvPr>
        </p:nvSpPr>
        <p:spPr>
          <a:xfrm>
            <a:off x="2296200" y="2191050"/>
            <a:ext cx="6162000" cy="8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185,244 users</a:t>
            </a:r>
            <a:endParaRPr sz="6000">
              <a:solidFill>
                <a:schemeClr val="accent1"/>
              </a:solidFill>
            </a:endParaRPr>
          </a:p>
        </p:txBody>
      </p:sp>
      <p:sp>
        <p:nvSpPr>
          <p:cNvPr id="242" name="Google Shape;242;p28"/>
          <p:cNvSpPr txBox="1">
            <a:spLocks noGrp="1"/>
          </p:cNvSpPr>
          <p:nvPr>
            <p:ph type="subTitle" idx="4294967295"/>
          </p:nvPr>
        </p:nvSpPr>
        <p:spPr>
          <a:xfrm>
            <a:off x="2296200" y="2801952"/>
            <a:ext cx="6162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
        <p:nvSpPr>
          <p:cNvPr id="243" name="Google Shape;243;p2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 is easy</a:t>
            </a:r>
            <a:endParaRPr/>
          </a:p>
        </p:txBody>
      </p:sp>
      <p:sp>
        <p:nvSpPr>
          <p:cNvPr id="249" name="Google Shape;249;p29"/>
          <p:cNvSpPr/>
          <p:nvPr/>
        </p:nvSpPr>
        <p:spPr>
          <a:xfrm>
            <a:off x="1753950"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first</a:t>
            </a:r>
            <a:endParaRPr sz="1800">
              <a:solidFill>
                <a:schemeClr val="accent1"/>
              </a:solidFill>
              <a:latin typeface="Roboto"/>
              <a:ea typeface="Roboto"/>
              <a:cs typeface="Roboto"/>
              <a:sym typeface="Roboto"/>
            </a:endParaRPr>
          </a:p>
        </p:txBody>
      </p:sp>
      <p:sp>
        <p:nvSpPr>
          <p:cNvPr id="250" name="Google Shape;250;p2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251" name="Google Shape;251;p29"/>
          <p:cNvSpPr/>
          <p:nvPr/>
        </p:nvSpPr>
        <p:spPr>
          <a:xfrm>
            <a:off x="3853636"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second</a:t>
            </a:r>
            <a:endParaRPr sz="1800">
              <a:solidFill>
                <a:schemeClr val="accent1"/>
              </a:solidFill>
              <a:latin typeface="Roboto"/>
              <a:ea typeface="Roboto"/>
              <a:cs typeface="Roboto"/>
              <a:sym typeface="Roboto"/>
            </a:endParaRPr>
          </a:p>
        </p:txBody>
      </p:sp>
      <p:sp>
        <p:nvSpPr>
          <p:cNvPr id="252" name="Google Shape;252;p29"/>
          <p:cNvSpPr/>
          <p:nvPr/>
        </p:nvSpPr>
        <p:spPr>
          <a:xfrm>
            <a:off x="5953321" y="2241950"/>
            <a:ext cx="2378700" cy="1443300"/>
          </a:xfrm>
          <a:prstGeom prst="chevron">
            <a:avLst>
              <a:gd name="adj" fmla="val 2548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1"/>
                </a:solidFill>
                <a:latin typeface="Roboto"/>
                <a:ea typeface="Roboto"/>
                <a:cs typeface="Roboto"/>
                <a:sym typeface="Roboto"/>
              </a:rPr>
              <a:t>last</a:t>
            </a:r>
            <a:endParaRPr sz="1800">
              <a:solidFill>
                <a:schemeClr val="accen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body" idx="1"/>
          </p:nvPr>
        </p:nvSpPr>
        <p:spPr>
          <a:xfrm>
            <a:off x="1123950" y="4406300"/>
            <a:ext cx="6737400" cy="749100"/>
          </a:xfrm>
          <a:prstGeom prst="rect">
            <a:avLst/>
          </a:prstGeom>
        </p:spPr>
        <p:txBody>
          <a:bodyPr spcFirstLastPara="1" wrap="square" lIns="91425" tIns="91425" rIns="91425" bIns="91425" anchor="ctr" anchorCtr="0">
            <a:noAutofit/>
          </a:bodyPr>
          <a:lstStyle/>
          <a:p>
            <a:pPr marL="0" lvl="0" indent="0" algn="l" rtl="0">
              <a:spcBef>
                <a:spcPts val="360"/>
              </a:spcBef>
              <a:spcAft>
                <a:spcPts val="0"/>
              </a:spcAft>
              <a:buNone/>
            </a:pPr>
            <a:r>
              <a:rPr lang="en"/>
              <a:t>You can insert graphs from Excel and Google Sheets</a:t>
            </a:r>
            <a:endParaRPr/>
          </a:p>
        </p:txBody>
      </p:sp>
      <p:sp>
        <p:nvSpPr>
          <p:cNvPr id="270" name="Google Shape;270;p3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cxnSp>
        <p:nvCxnSpPr>
          <p:cNvPr id="271" name="Google Shape;271;p31"/>
          <p:cNvCxnSpPr/>
          <p:nvPr/>
        </p:nvCxnSpPr>
        <p:spPr>
          <a:xfrm>
            <a:off x="952500" y="1074701"/>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2" name="Google Shape;272;p31"/>
          <p:cNvCxnSpPr/>
          <p:nvPr/>
        </p:nvCxnSpPr>
        <p:spPr>
          <a:xfrm>
            <a:off x="952500" y="1784183"/>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3" name="Google Shape;273;p31"/>
          <p:cNvCxnSpPr/>
          <p:nvPr/>
        </p:nvCxnSpPr>
        <p:spPr>
          <a:xfrm>
            <a:off x="952500" y="2493664"/>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4" name="Google Shape;274;p31"/>
          <p:cNvCxnSpPr/>
          <p:nvPr/>
        </p:nvCxnSpPr>
        <p:spPr>
          <a:xfrm>
            <a:off x="952500" y="3203146"/>
            <a:ext cx="7239000" cy="0"/>
          </a:xfrm>
          <a:prstGeom prst="straightConnector1">
            <a:avLst/>
          </a:prstGeom>
          <a:noFill/>
          <a:ln w="9525" cap="flat" cmpd="sng">
            <a:solidFill>
              <a:srgbClr val="D9D9D9"/>
            </a:solidFill>
            <a:prstDash val="solid"/>
            <a:round/>
            <a:headEnd type="none" w="med" len="med"/>
            <a:tailEnd type="none" w="med" len="med"/>
          </a:ln>
        </p:spPr>
      </p:cxnSp>
      <p:cxnSp>
        <p:nvCxnSpPr>
          <p:cNvPr id="275" name="Google Shape;275;p31"/>
          <p:cNvCxnSpPr/>
          <p:nvPr/>
        </p:nvCxnSpPr>
        <p:spPr>
          <a:xfrm>
            <a:off x="952500" y="3934526"/>
            <a:ext cx="7239000" cy="0"/>
          </a:xfrm>
          <a:prstGeom prst="straightConnector1">
            <a:avLst/>
          </a:prstGeom>
          <a:noFill/>
          <a:ln w="9525" cap="flat" cmpd="sng">
            <a:solidFill>
              <a:srgbClr val="D9D9D9"/>
            </a:solidFill>
            <a:prstDash val="solid"/>
            <a:round/>
            <a:headEnd type="none" w="med" len="med"/>
            <a:tailEnd type="none" w="med" len="med"/>
          </a:ln>
        </p:spPr>
      </p:cxnSp>
      <p:sp>
        <p:nvSpPr>
          <p:cNvPr id="276" name="Google Shape;276;p31"/>
          <p:cNvSpPr txBox="1"/>
          <p:nvPr/>
        </p:nvSpPr>
        <p:spPr>
          <a:xfrm>
            <a:off x="952500" y="915950"/>
            <a:ext cx="3645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Roboto"/>
                <a:ea typeface="Roboto"/>
                <a:cs typeface="Roboto"/>
                <a:sym typeface="Roboto"/>
              </a:rPr>
              <a:t>4000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3000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2000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0"/>
              </a:spcAft>
              <a:buNone/>
            </a:pPr>
            <a:r>
              <a:rPr lang="en" sz="1000">
                <a:solidFill>
                  <a:schemeClr val="dk2"/>
                </a:solidFill>
                <a:latin typeface="Roboto"/>
                <a:ea typeface="Roboto"/>
                <a:cs typeface="Roboto"/>
                <a:sym typeface="Roboto"/>
              </a:rPr>
              <a:t>1000</a:t>
            </a:r>
            <a:endParaRPr sz="1000">
              <a:solidFill>
                <a:schemeClr val="dk2"/>
              </a:solidFill>
              <a:latin typeface="Roboto"/>
              <a:ea typeface="Roboto"/>
              <a:cs typeface="Roboto"/>
              <a:sym typeface="Roboto"/>
            </a:endParaRPr>
          </a:p>
          <a:p>
            <a:pPr marL="0" marR="0" lvl="0" indent="0" algn="r" rtl="0">
              <a:lnSpc>
                <a:spcPct val="100000"/>
              </a:lnSpc>
              <a:spcBef>
                <a:spcPts val="4400"/>
              </a:spcBef>
              <a:spcAft>
                <a:spcPts val="4400"/>
              </a:spcAft>
              <a:buNone/>
            </a:pPr>
            <a:r>
              <a:rPr lang="en" sz="1000">
                <a:solidFill>
                  <a:schemeClr val="dk2"/>
                </a:solidFill>
                <a:latin typeface="Roboto"/>
                <a:ea typeface="Roboto"/>
                <a:cs typeface="Roboto"/>
                <a:sym typeface="Roboto"/>
              </a:rPr>
              <a:t>0</a:t>
            </a:r>
            <a:endParaRPr sz="1000">
              <a:solidFill>
                <a:schemeClr val="dk2"/>
              </a:solidFill>
              <a:latin typeface="Roboto"/>
              <a:ea typeface="Roboto"/>
              <a:cs typeface="Roboto"/>
              <a:sym typeface="Roboto"/>
            </a:endParaRPr>
          </a:p>
        </p:txBody>
      </p:sp>
      <p:sp>
        <p:nvSpPr>
          <p:cNvPr id="277" name="Google Shape;277;p31"/>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94" name="Google Shape;294;p32"/>
          <p:cNvSpPr txBox="1">
            <a:spLocks noGrp="1"/>
          </p:cNvSpPr>
          <p:nvPr>
            <p:ph type="body" idx="4294967295"/>
          </p:nvPr>
        </p:nvSpPr>
        <p:spPr>
          <a:xfrm>
            <a:off x="4897300" y="535300"/>
            <a:ext cx="2788800" cy="4118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MOBILE</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295" name="Google Shape;295;p32"/>
          <p:cNvGrpSpPr/>
          <p:nvPr/>
        </p:nvGrpSpPr>
        <p:grpSpPr>
          <a:xfrm>
            <a:off x="1613200" y="297372"/>
            <a:ext cx="2119546" cy="4396359"/>
            <a:chOff x="2547150" y="238125"/>
            <a:chExt cx="2525675" cy="5238750"/>
          </a:xfrm>
        </p:grpSpPr>
        <p:sp>
          <p:nvSpPr>
            <p:cNvPr id="296" name="Google Shape;296;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0" name="Google Shape;300;p32"/>
          <p:cNvPicPr preferRelativeResize="0"/>
          <p:nvPr/>
        </p:nvPicPr>
        <p:blipFill rotWithShape="1">
          <a:blip r:embed="rId3">
            <a:alphaModFix/>
          </a:blip>
          <a:srcRect b="23786"/>
          <a:stretch/>
        </p:blipFill>
        <p:spPr>
          <a:xfrm>
            <a:off x="1659525" y="679887"/>
            <a:ext cx="2025525" cy="363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306" name="Google Shape;306;p33"/>
          <p:cNvSpPr txBox="1">
            <a:spLocks noGrp="1"/>
          </p:cNvSpPr>
          <p:nvPr>
            <p:ph type="body" idx="4294967295"/>
          </p:nvPr>
        </p:nvSpPr>
        <p:spPr>
          <a:xfrm>
            <a:off x="4897300" y="535300"/>
            <a:ext cx="2788800" cy="4118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TABLET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a:solidFill>
                  <a:schemeClr val="accent1"/>
                </a:solidFill>
                <a:latin typeface="Dosis"/>
                <a:ea typeface="Dosis"/>
                <a:cs typeface="Dosis"/>
                <a:sym typeface="Dosis"/>
              </a:rPr>
              <a:t>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07" name="Google Shape;307;p33"/>
          <p:cNvGrpSpPr/>
          <p:nvPr/>
        </p:nvGrpSpPr>
        <p:grpSpPr>
          <a:xfrm>
            <a:off x="1726027" y="389759"/>
            <a:ext cx="2736410" cy="4222433"/>
            <a:chOff x="2112475" y="238125"/>
            <a:chExt cx="3395050" cy="5238750"/>
          </a:xfrm>
        </p:grpSpPr>
        <p:sp>
          <p:nvSpPr>
            <p:cNvPr id="308" name="Google Shape;30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2" name="Google Shape;312;p33"/>
          <p:cNvPicPr preferRelativeResize="0"/>
          <p:nvPr/>
        </p:nvPicPr>
        <p:blipFill>
          <a:blip r:embed="rId3">
            <a:alphaModFix/>
          </a:blip>
          <a:stretch>
            <a:fillRect/>
          </a:stretch>
        </p:blipFill>
        <p:spPr>
          <a:xfrm>
            <a:off x="1793613" y="763488"/>
            <a:ext cx="2597800" cy="3463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318" name="Google Shape;318;p34"/>
          <p:cNvSpPr txBox="1">
            <a:spLocks noGrp="1"/>
          </p:cNvSpPr>
          <p:nvPr>
            <p:ph type="body" idx="4294967295"/>
          </p:nvPr>
        </p:nvSpPr>
        <p:spPr>
          <a:xfrm>
            <a:off x="5811700" y="535300"/>
            <a:ext cx="2788800" cy="41184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a:solidFill>
                  <a:schemeClr val="accent1"/>
                </a:solidFill>
                <a:latin typeface="Dosis"/>
                <a:ea typeface="Dosis"/>
                <a:cs typeface="Dosis"/>
                <a:sym typeface="Dosis"/>
              </a:rPr>
              <a:t>DESKTOP PROJECT</a:t>
            </a:r>
            <a:endParaRPr>
              <a:solidFill>
                <a:schemeClr val="accent1"/>
              </a:solidFill>
              <a:latin typeface="Dosis"/>
              <a:ea typeface="Dosis"/>
              <a:cs typeface="Dosis"/>
              <a:sym typeface="Dosis"/>
            </a:endParaRPr>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19" name="Google Shape;319;p34"/>
          <p:cNvGrpSpPr/>
          <p:nvPr/>
        </p:nvGrpSpPr>
        <p:grpSpPr>
          <a:xfrm>
            <a:off x="313351" y="1557650"/>
            <a:ext cx="5068158" cy="2969373"/>
            <a:chOff x="1177450" y="241631"/>
            <a:chExt cx="6173152" cy="3616776"/>
          </a:xfrm>
        </p:grpSpPr>
        <p:sp>
          <p:nvSpPr>
            <p:cNvPr id="320" name="Google Shape;320;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24" name="Google Shape;324;p34"/>
          <p:cNvPicPr preferRelativeResize="0"/>
          <p:nvPr/>
        </p:nvPicPr>
        <p:blipFill rotWithShape="1">
          <a:blip r:embed="rId3">
            <a:alphaModFix/>
          </a:blip>
          <a:srcRect b="6620"/>
          <a:stretch/>
        </p:blipFill>
        <p:spPr>
          <a:xfrm>
            <a:off x="879252" y="1721360"/>
            <a:ext cx="3939355" cy="25023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6"/>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Credits</a:t>
            </a:r>
            <a:endParaRPr/>
          </a:p>
        </p:txBody>
      </p:sp>
      <p:sp>
        <p:nvSpPr>
          <p:cNvPr id="337" name="Google Shape;337;p36"/>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0" lvl="0" indent="0" algn="l" rtl="0">
              <a:spcBef>
                <a:spcPts val="600"/>
              </a:spcBef>
              <a:spcAft>
                <a:spcPts val="0"/>
              </a:spcAft>
              <a:buNone/>
            </a:pP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Startupstockphotos</a:t>
            </a:r>
            <a:endParaRPr sz="2400"/>
          </a:p>
        </p:txBody>
      </p:sp>
      <p:sp>
        <p:nvSpPr>
          <p:cNvPr id="338" name="Google Shape;338;p3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Presentation design</a:t>
            </a:r>
            <a:endParaRPr/>
          </a:p>
        </p:txBody>
      </p:sp>
      <p:sp>
        <p:nvSpPr>
          <p:cNvPr id="344" name="Google Shape;344;p37"/>
          <p:cNvSpPr txBox="1">
            <a:spLocks noGrp="1"/>
          </p:cNvSpPr>
          <p:nvPr>
            <p:ph type="body" idx="1"/>
          </p:nvPr>
        </p:nvSpPr>
        <p:spPr>
          <a:xfrm>
            <a:off x="1104900" y="1200150"/>
            <a:ext cx="75819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This presentation uses the following typographies and colors:</a:t>
            </a:r>
            <a:endParaRPr sz="1800"/>
          </a:p>
          <a:p>
            <a:pPr marL="457200" lvl="0" indent="-342900" algn="l" rtl="0">
              <a:lnSpc>
                <a:spcPct val="115000"/>
              </a:lnSpc>
              <a:spcBef>
                <a:spcPts val="600"/>
              </a:spcBef>
              <a:spcAft>
                <a:spcPts val="0"/>
              </a:spcAft>
              <a:buSzPts val="1800"/>
              <a:buChar char="▸"/>
            </a:pPr>
            <a:r>
              <a:rPr lang="en" sz="1800"/>
              <a:t>Titles: </a:t>
            </a:r>
            <a:r>
              <a:rPr lang="en" sz="1800" b="1"/>
              <a:t>Dosis</a:t>
            </a:r>
            <a:endParaRPr sz="1800" b="1"/>
          </a:p>
          <a:p>
            <a:pPr marL="457200" lvl="0" indent="-342900" algn="l" rtl="0">
              <a:lnSpc>
                <a:spcPct val="115000"/>
              </a:lnSpc>
              <a:spcBef>
                <a:spcPts val="0"/>
              </a:spcBef>
              <a:spcAft>
                <a:spcPts val="0"/>
              </a:spcAft>
              <a:buSzPts val="1800"/>
              <a:buChar char="▸"/>
            </a:pPr>
            <a:r>
              <a:rPr lang="en" sz="1800"/>
              <a:t>Body copy: </a:t>
            </a:r>
            <a:r>
              <a:rPr lang="en" sz="1800" b="1"/>
              <a:t>Roboto</a:t>
            </a:r>
            <a:endParaRPr sz="1800" b="1"/>
          </a:p>
          <a:p>
            <a:pPr marL="0" lvl="0" indent="0" algn="l" rtl="0">
              <a:lnSpc>
                <a:spcPct val="115000"/>
              </a:lnSpc>
              <a:spcBef>
                <a:spcPts val="600"/>
              </a:spcBef>
              <a:spcAft>
                <a:spcPts val="0"/>
              </a:spcAft>
              <a:buNone/>
            </a:pPr>
            <a:r>
              <a:rPr lang="en" sz="1800"/>
              <a:t>You can download the fonts on these pages:</a:t>
            </a:r>
            <a:endParaRPr sz="1800"/>
          </a:p>
          <a:p>
            <a:pPr marL="0" lvl="0" indent="0" algn="l" rtl="0">
              <a:lnSpc>
                <a:spcPct val="115000"/>
              </a:lnSpc>
              <a:spcBef>
                <a:spcPts val="600"/>
              </a:spcBef>
              <a:spcAft>
                <a:spcPts val="0"/>
              </a:spcAft>
              <a:buNone/>
            </a:pPr>
            <a:r>
              <a:rPr lang="en" sz="1800" u="sng">
                <a:hlinkClick r:id="rId3"/>
              </a:rPr>
              <a:t>https://www.fontsquirrel.com/fonts/dosis</a:t>
            </a:r>
            <a:endParaRPr sz="1800"/>
          </a:p>
          <a:p>
            <a:pPr marL="0" lvl="0" indent="0" algn="l" rtl="0">
              <a:lnSpc>
                <a:spcPct val="115000"/>
              </a:lnSpc>
              <a:spcBef>
                <a:spcPts val="600"/>
              </a:spcBef>
              <a:spcAft>
                <a:spcPts val="0"/>
              </a:spcAft>
              <a:buNone/>
            </a:pPr>
            <a:r>
              <a:rPr lang="en" sz="1800" u="sng">
                <a:hlinkClick r:id="rId4"/>
              </a:rPr>
              <a:t>https://material.google.com/resources/roboto-noto-fonts.html</a:t>
            </a:r>
            <a:endParaRPr sz="1800"/>
          </a:p>
          <a:p>
            <a:pPr marL="0" lvl="0" indent="0" algn="l" rtl="0">
              <a:lnSpc>
                <a:spcPct val="115000"/>
              </a:lnSpc>
              <a:spcBef>
                <a:spcPts val="600"/>
              </a:spcBef>
              <a:spcAft>
                <a:spcPts val="0"/>
              </a:spcAft>
              <a:buNone/>
            </a:pPr>
            <a:endParaRPr sz="1800"/>
          </a:p>
          <a:p>
            <a:pPr marL="457200" lvl="0" indent="-342900" algn="l" rtl="0">
              <a:lnSpc>
                <a:spcPct val="115000"/>
              </a:lnSpc>
              <a:spcBef>
                <a:spcPts val="600"/>
              </a:spcBef>
              <a:spcAft>
                <a:spcPts val="0"/>
              </a:spcAft>
              <a:buSzPts val="1800"/>
              <a:buChar char="▸"/>
            </a:pPr>
            <a:r>
              <a:rPr lang="en" sz="1800"/>
              <a:t>Orange </a:t>
            </a:r>
            <a:r>
              <a:rPr lang="en" sz="1800" b="1">
                <a:solidFill>
                  <a:schemeClr val="accent1"/>
                </a:solidFill>
              </a:rPr>
              <a:t>#ff8700</a:t>
            </a:r>
            <a:endParaRPr sz="1800" b="1">
              <a:solidFill>
                <a:schemeClr val="accent1"/>
              </a:solidFill>
            </a:endParaRPr>
          </a:p>
        </p:txBody>
      </p:sp>
      <p:sp>
        <p:nvSpPr>
          <p:cNvPr id="345" name="Google Shape;345;p37"/>
          <p:cNvSpPr txBox="1"/>
          <p:nvPr/>
        </p:nvSpPr>
        <p:spPr>
          <a:xfrm>
            <a:off x="1104900" y="4400250"/>
            <a:ext cx="6885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1"/>
                </a:solidFill>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a:solidFill>
                <a:schemeClr val="accent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a:solidFill>
                <a:schemeClr val="accent1"/>
              </a:solidFill>
              <a:latin typeface="Dosis"/>
              <a:ea typeface="Dosis"/>
              <a:cs typeface="Dosis"/>
              <a:sym typeface="Dosis"/>
            </a:endParaRPr>
          </a:p>
          <a:p>
            <a:pPr marL="0" lvl="0" indent="0" algn="l" rtl="0">
              <a:spcBef>
                <a:spcPts val="0"/>
              </a:spcBef>
              <a:spcAft>
                <a:spcPts val="0"/>
              </a:spcAft>
              <a:buNone/>
            </a:pPr>
            <a:endParaRPr sz="1200">
              <a:solidFill>
                <a:schemeClr val="accent1"/>
              </a:solidFill>
              <a:latin typeface="Dosis"/>
              <a:ea typeface="Dosis"/>
              <a:cs typeface="Dosis"/>
              <a:sym typeface="Dosis"/>
            </a:endParaRPr>
          </a:p>
        </p:txBody>
      </p:sp>
      <p:sp>
        <p:nvSpPr>
          <p:cNvPr id="346" name="Google Shape;346;p3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a:t>
            </a:r>
            <a:br>
              <a:rPr lang="en"/>
            </a:br>
            <a:r>
              <a:rPr lang="en"/>
              <a:t>Extra Resources</a:t>
            </a:r>
            <a:endParaRPr/>
          </a:p>
        </p:txBody>
      </p:sp>
      <p:sp>
        <p:nvSpPr>
          <p:cNvPr id="352" name="Google Shape;352;p38"/>
          <p:cNvSpPr txBox="1">
            <a:spLocks noGrp="1"/>
          </p:cNvSpPr>
          <p:nvPr>
            <p:ph type="subTitle" idx="1"/>
          </p:nvPr>
        </p:nvSpPr>
        <p:spPr>
          <a:xfrm>
            <a:off x="1028475" y="3449650"/>
            <a:ext cx="7497900" cy="5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For Business Plans, Marketing Plans, Project Proposals, Lessons, etc</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IS THE CYCLE INDUSTRY PROFITABLE?</a:t>
            </a:r>
            <a:endParaRPr dirty="0"/>
          </a:p>
        </p:txBody>
      </p:sp>
      <p:sp>
        <p:nvSpPr>
          <p:cNvPr id="258" name="Google Shape;258;p30"/>
          <p:cNvSpPr txBox="1">
            <a:spLocks noGrp="1"/>
          </p:cNvSpPr>
          <p:nvPr>
            <p:ph type="body" idx="1"/>
          </p:nvPr>
        </p:nvSpPr>
        <p:spPr>
          <a:xfrm>
            <a:off x="1119716" y="1131590"/>
            <a:ext cx="2098948" cy="618936"/>
          </a:xfrm>
          <a:prstGeom prst="rect">
            <a:avLst/>
          </a:prstGeom>
        </p:spPr>
        <p:txBody>
          <a:bodyPr spcFirstLastPara="1" wrap="square" lIns="91425" tIns="91425" rIns="91425" bIns="91425" anchor="t" anchorCtr="0">
            <a:noAutofit/>
          </a:bodyPr>
          <a:lstStyle/>
          <a:p>
            <a:pPr marL="0" lvl="0" indent="0">
              <a:buNone/>
            </a:pPr>
            <a:r>
              <a:rPr lang="en-US" sz="1200" b="1" dirty="0" smtClean="0"/>
              <a:t>1.</a:t>
            </a:r>
            <a:r>
              <a:rPr lang="en-US" sz="1200" dirty="0"/>
              <a:t> </a:t>
            </a:r>
            <a:r>
              <a:rPr lang="en-US" sz="1200" dirty="0" smtClean="0"/>
              <a:t>It </a:t>
            </a:r>
            <a:r>
              <a:rPr lang="en-US" sz="1200" dirty="0"/>
              <a:t>is expected to grow at a robust 5.02 percent </a:t>
            </a:r>
            <a:r>
              <a:rPr lang="en-US" sz="1200" dirty="0" smtClean="0"/>
              <a:t>CAGR.</a:t>
            </a:r>
            <a:endParaRPr sz="1200" b="1" dirty="0"/>
          </a:p>
        </p:txBody>
      </p:sp>
      <p:sp>
        <p:nvSpPr>
          <p:cNvPr id="259" name="Google Shape;259;p30"/>
          <p:cNvSpPr txBox="1">
            <a:spLocks noGrp="1"/>
          </p:cNvSpPr>
          <p:nvPr>
            <p:ph type="body" idx="2"/>
          </p:nvPr>
        </p:nvSpPr>
        <p:spPr>
          <a:xfrm>
            <a:off x="3635896" y="1131590"/>
            <a:ext cx="2071940" cy="83496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2.</a:t>
            </a:r>
            <a:r>
              <a:rPr lang="en-US" sz="1200" b="1" dirty="0"/>
              <a:t> </a:t>
            </a:r>
            <a:r>
              <a:rPr lang="en-US" sz="1200" dirty="0" smtClean="0"/>
              <a:t>People </a:t>
            </a:r>
            <a:r>
              <a:rPr lang="en-US" sz="1200" dirty="0"/>
              <a:t>all over the world are becoming more and more health-conscious</a:t>
            </a:r>
            <a:endParaRPr sz="1200" dirty="0"/>
          </a:p>
        </p:txBody>
      </p:sp>
      <p:sp>
        <p:nvSpPr>
          <p:cNvPr id="260" name="Google Shape;260;p30"/>
          <p:cNvSpPr txBox="1">
            <a:spLocks noGrp="1"/>
          </p:cNvSpPr>
          <p:nvPr>
            <p:ph type="body" idx="3"/>
          </p:nvPr>
        </p:nvSpPr>
        <p:spPr>
          <a:xfrm>
            <a:off x="6228184" y="1146158"/>
            <a:ext cx="2423100" cy="155504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t>3.</a:t>
            </a:r>
            <a:r>
              <a:rPr lang="en-US" sz="1200" b="1" dirty="0"/>
              <a:t> </a:t>
            </a:r>
            <a:r>
              <a:rPr lang="en-US" sz="1200" dirty="0" smtClean="0"/>
              <a:t>Awareness on </a:t>
            </a:r>
            <a:r>
              <a:rPr lang="en-US" sz="1200" dirty="0"/>
              <a:t>cardiovascular fitness, muscle power and flexibility, better-joined mobility, reduced stress levels, increased posture and coordination, bones strengthened and reduced levels of body </a:t>
            </a:r>
            <a:r>
              <a:rPr lang="en-US" sz="1200" dirty="0" smtClean="0"/>
              <a:t>fat.</a:t>
            </a:r>
            <a:endParaRPr sz="1200" dirty="0"/>
          </a:p>
          <a:p>
            <a:pPr marL="0" lvl="0" indent="0" algn="l" rtl="0">
              <a:spcBef>
                <a:spcPts val="600"/>
              </a:spcBef>
              <a:spcAft>
                <a:spcPts val="0"/>
              </a:spcAft>
              <a:buNone/>
            </a:pPr>
            <a:endParaRPr sz="1200" dirty="0"/>
          </a:p>
        </p:txBody>
      </p:sp>
      <p:sp>
        <p:nvSpPr>
          <p:cNvPr id="261" name="Google Shape;261;p3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62" name="Google Shape;262;p30"/>
          <p:cNvSpPr txBox="1">
            <a:spLocks noGrp="1"/>
          </p:cNvSpPr>
          <p:nvPr>
            <p:ph type="body" idx="1"/>
          </p:nvPr>
        </p:nvSpPr>
        <p:spPr>
          <a:xfrm>
            <a:off x="1115616" y="3104392"/>
            <a:ext cx="2423100" cy="1645800"/>
          </a:xfrm>
          <a:prstGeom prst="rect">
            <a:avLst/>
          </a:prstGeom>
        </p:spPr>
        <p:txBody>
          <a:bodyPr spcFirstLastPara="1" wrap="square" lIns="91425" tIns="91425" rIns="91425" bIns="91425" anchor="t" anchorCtr="0">
            <a:noAutofit/>
          </a:bodyPr>
          <a:lstStyle/>
          <a:p>
            <a:pPr marL="0" lvl="0" indent="0">
              <a:buNone/>
            </a:pPr>
            <a:r>
              <a:rPr lang="en-US" sz="1200" b="1" dirty="0"/>
              <a:t>6</a:t>
            </a:r>
            <a:r>
              <a:rPr lang="en-US" sz="1200" b="1" dirty="0" smtClean="0"/>
              <a:t>. </a:t>
            </a:r>
            <a:r>
              <a:rPr lang="en-US" sz="1200" dirty="0" smtClean="0"/>
              <a:t>I</a:t>
            </a:r>
            <a:r>
              <a:rPr lang="en-US" sz="1200" dirty="0"/>
              <a:t>nfrastructure rollout by various governments to support bicycle commuting, shortage of parking space, increasing traffic congestion, and preference for cycles as a relaxing mode of </a:t>
            </a:r>
            <a:r>
              <a:rPr lang="en-US" sz="1200" dirty="0" smtClean="0"/>
              <a:t>exercise.</a:t>
            </a:r>
            <a:endParaRPr sz="1200" b="1" dirty="0"/>
          </a:p>
        </p:txBody>
      </p:sp>
      <p:sp>
        <p:nvSpPr>
          <p:cNvPr id="263" name="Google Shape;263;p30"/>
          <p:cNvSpPr txBox="1">
            <a:spLocks noGrp="1"/>
          </p:cNvSpPr>
          <p:nvPr>
            <p:ph type="body" idx="2"/>
          </p:nvPr>
        </p:nvSpPr>
        <p:spPr>
          <a:xfrm>
            <a:off x="3635896" y="3075806"/>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7</a:t>
            </a:r>
            <a:r>
              <a:rPr lang="en-US" sz="1200" b="1" dirty="0" smtClean="0"/>
              <a:t>. </a:t>
            </a:r>
            <a:r>
              <a:rPr lang="en-US" sz="1200" b="1" dirty="0" smtClean="0"/>
              <a:t> </a:t>
            </a:r>
            <a:r>
              <a:rPr lang="en" sz="1200" dirty="0" smtClean="0"/>
              <a:t>Impact of COVID-19: </a:t>
            </a:r>
            <a:r>
              <a:rPr lang="en-US" sz="1200" dirty="0"/>
              <a:t>Bikes cover short to medium distances due to health safety </a:t>
            </a:r>
            <a:r>
              <a:rPr lang="en-US" sz="1200" dirty="0" smtClean="0"/>
              <a:t>issues, p</a:t>
            </a:r>
            <a:r>
              <a:rPr lang="en-US" sz="1200" dirty="0"/>
              <a:t>eople in metropolitan areas cycle because owing to the physical differences in standard, they are not able to frequent the gym.</a:t>
            </a:r>
            <a:endParaRPr sz="1200" dirty="0"/>
          </a:p>
        </p:txBody>
      </p:sp>
      <p:sp>
        <p:nvSpPr>
          <p:cNvPr id="264" name="Google Shape;264;p30"/>
          <p:cNvSpPr txBox="1">
            <a:spLocks noGrp="1"/>
          </p:cNvSpPr>
          <p:nvPr>
            <p:ph type="body" idx="3"/>
          </p:nvPr>
        </p:nvSpPr>
        <p:spPr>
          <a:xfrm>
            <a:off x="6228184" y="3003798"/>
            <a:ext cx="2423100" cy="164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t>8</a:t>
            </a:r>
            <a:r>
              <a:rPr lang="en-US" sz="1200" b="1" dirty="0" smtClean="0"/>
              <a:t>.</a:t>
            </a:r>
            <a:r>
              <a:rPr lang="en-US" sz="1200" b="1" dirty="0" smtClean="0"/>
              <a:t> </a:t>
            </a:r>
            <a:r>
              <a:rPr lang="en-IN" sz="1200" dirty="0" smtClean="0"/>
              <a:t>Indian </a:t>
            </a:r>
            <a:r>
              <a:rPr lang="en-IN" sz="1200" dirty="0"/>
              <a:t>bicycles represent a value of 1% from the world market and 15% by volume of the </a:t>
            </a:r>
            <a:r>
              <a:rPr lang="en-IN" sz="1200" dirty="0" smtClean="0"/>
              <a:t>market.</a:t>
            </a:r>
            <a:endParaRPr sz="1200" dirty="0"/>
          </a:p>
        </p:txBody>
      </p:sp>
      <p:sp>
        <p:nvSpPr>
          <p:cNvPr id="10" name="Google Shape;258;p30"/>
          <p:cNvSpPr txBox="1">
            <a:spLocks/>
          </p:cNvSpPr>
          <p:nvPr/>
        </p:nvSpPr>
        <p:spPr>
          <a:xfrm>
            <a:off x="1115616" y="1923678"/>
            <a:ext cx="2376264" cy="9109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Roboto"/>
              <a:buChar char="▸"/>
              <a:defRPr sz="2000" b="0" i="0" u="none" strike="noStrike" cap="none">
                <a:solidFill>
                  <a:schemeClr val="dk1"/>
                </a:solidFill>
                <a:latin typeface="Roboto"/>
                <a:ea typeface="Roboto"/>
                <a:cs typeface="Roboto"/>
                <a:sym typeface="Roboto"/>
              </a:defRPr>
            </a:lvl1pPr>
            <a:lvl2pPr marL="914400" marR="0" lvl="1" indent="-355600" algn="l" rtl="0">
              <a:lnSpc>
                <a:spcPct val="100000"/>
              </a:lnSpc>
              <a:spcBef>
                <a:spcPts val="0"/>
              </a:spcBef>
              <a:spcAft>
                <a:spcPts val="0"/>
              </a:spcAft>
              <a:buClr>
                <a:schemeClr val="accent2"/>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3pPr>
            <a:lvl4pPr marL="1828800" marR="0" lvl="3"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4pPr>
            <a:lvl5pPr marL="2286000" marR="0" lvl="4"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5pPr>
            <a:lvl6pPr marL="2743200" marR="0" lvl="5"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6pPr>
            <a:lvl7pPr marL="3200400" marR="0" lvl="6"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7pPr>
            <a:lvl8pPr marL="3657600" marR="0" lvl="7"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8pPr>
            <a:lvl9pPr marL="4114800" marR="0" lvl="8"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9pPr>
          </a:lstStyle>
          <a:p>
            <a:pPr marL="0" indent="0">
              <a:buNone/>
            </a:pPr>
            <a:r>
              <a:rPr lang="en-US" sz="1200" b="1" dirty="0"/>
              <a:t>4</a:t>
            </a:r>
            <a:r>
              <a:rPr lang="en-US" sz="1200" b="1" dirty="0" smtClean="0"/>
              <a:t>.</a:t>
            </a:r>
            <a:r>
              <a:rPr lang="en-US" sz="1200" dirty="0" smtClean="0"/>
              <a:t> </a:t>
            </a:r>
            <a:r>
              <a:rPr lang="en-US" sz="1200" dirty="0"/>
              <a:t>I</a:t>
            </a:r>
            <a:r>
              <a:rPr lang="en-US" sz="1200" dirty="0" smtClean="0"/>
              <a:t>ncreased </a:t>
            </a:r>
            <a:r>
              <a:rPr lang="en-US" sz="1200" dirty="0"/>
              <a:t>demand for bicycles across </a:t>
            </a:r>
            <a:r>
              <a:rPr lang="en-US" sz="1200" dirty="0" smtClean="0"/>
              <a:t>India, driven </a:t>
            </a:r>
            <a:r>
              <a:rPr lang="en-US" sz="1200" dirty="0"/>
              <a:t>mostly by congestion, urbanization, and </a:t>
            </a:r>
            <a:r>
              <a:rPr lang="en-US" sz="1200" dirty="0" smtClean="0"/>
              <a:t>sustainability.</a:t>
            </a:r>
            <a:endParaRPr lang="en-US" sz="1200" b="1" dirty="0"/>
          </a:p>
        </p:txBody>
      </p:sp>
      <p:sp>
        <p:nvSpPr>
          <p:cNvPr id="11" name="Google Shape;258;p30"/>
          <p:cNvSpPr txBox="1">
            <a:spLocks/>
          </p:cNvSpPr>
          <p:nvPr/>
        </p:nvSpPr>
        <p:spPr>
          <a:xfrm>
            <a:off x="3635896" y="1923678"/>
            <a:ext cx="2480445" cy="1152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Roboto"/>
              <a:buChar char="▸"/>
              <a:defRPr sz="2000" b="0" i="0" u="none" strike="noStrike" cap="none">
                <a:solidFill>
                  <a:schemeClr val="dk1"/>
                </a:solidFill>
                <a:latin typeface="Roboto"/>
                <a:ea typeface="Roboto"/>
                <a:cs typeface="Roboto"/>
                <a:sym typeface="Roboto"/>
              </a:defRPr>
            </a:lvl1pPr>
            <a:lvl2pPr marL="914400" marR="0" lvl="1" indent="-355600" algn="l" rtl="0">
              <a:lnSpc>
                <a:spcPct val="100000"/>
              </a:lnSpc>
              <a:spcBef>
                <a:spcPts val="0"/>
              </a:spcBef>
              <a:spcAft>
                <a:spcPts val="0"/>
              </a:spcAft>
              <a:buClr>
                <a:schemeClr val="accent2"/>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3pPr>
            <a:lvl4pPr marL="1828800" marR="0" lvl="3"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4pPr>
            <a:lvl5pPr marL="2286000" marR="0" lvl="4"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5pPr>
            <a:lvl6pPr marL="2743200" marR="0" lvl="5"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6pPr>
            <a:lvl7pPr marL="3200400" marR="0" lvl="6"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7pPr>
            <a:lvl8pPr marL="3657600" marR="0" lvl="7"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8pPr>
            <a:lvl9pPr marL="4114800" marR="0" lvl="8" indent="-355600" algn="l" rtl="0">
              <a:lnSpc>
                <a:spcPct val="100000"/>
              </a:lnSpc>
              <a:spcBef>
                <a:spcPts val="0"/>
              </a:spcBef>
              <a:spcAft>
                <a:spcPts val="0"/>
              </a:spcAft>
              <a:buClr>
                <a:schemeClr val="accent5"/>
              </a:buClr>
              <a:buSzPts val="2000"/>
              <a:buFont typeface="Roboto"/>
              <a:buChar char="▹"/>
              <a:defRPr sz="2000" b="0" i="0" u="none" strike="noStrike" cap="none">
                <a:solidFill>
                  <a:schemeClr val="dk1"/>
                </a:solidFill>
                <a:latin typeface="Roboto"/>
                <a:ea typeface="Roboto"/>
                <a:cs typeface="Roboto"/>
                <a:sym typeface="Roboto"/>
              </a:defRPr>
            </a:lvl9pPr>
          </a:lstStyle>
          <a:p>
            <a:pPr marL="0" indent="0">
              <a:buNone/>
            </a:pPr>
            <a:r>
              <a:rPr lang="en-US" sz="1200" b="1" dirty="0"/>
              <a:t>5</a:t>
            </a:r>
            <a:r>
              <a:rPr lang="en-US" sz="1200" b="1" dirty="0" smtClean="0"/>
              <a:t>.</a:t>
            </a:r>
            <a:r>
              <a:rPr lang="en-US" sz="1200" dirty="0" smtClean="0"/>
              <a:t> </a:t>
            </a:r>
            <a:r>
              <a:rPr lang="en-US" sz="1200" dirty="0"/>
              <a:t>The world cycling market, with the demand for traditional and electric cycles as never before, is predicted to be </a:t>
            </a:r>
            <a:r>
              <a:rPr lang="en-US" sz="1200" dirty="0" smtClean="0"/>
              <a:t>Rs. </a:t>
            </a:r>
            <a:r>
              <a:rPr lang="en-US" sz="1200" dirty="0"/>
              <a:t>4.4 lakh this year's crore.</a:t>
            </a:r>
            <a:endParaRPr lang="en-US" sz="12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Timeline</a:t>
            </a:r>
            <a:endParaRPr/>
          </a:p>
        </p:txBody>
      </p:sp>
      <p:sp>
        <p:nvSpPr>
          <p:cNvPr id="358" name="Google Shape;358;p3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359" name="Google Shape;359;p39"/>
          <p:cNvSpPr/>
          <p:nvPr/>
        </p:nvSpPr>
        <p:spPr>
          <a:xfrm>
            <a:off x="7735208"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DEC</a:t>
            </a:r>
            <a:endParaRPr sz="1000">
              <a:solidFill>
                <a:schemeClr val="lt1"/>
              </a:solidFill>
              <a:latin typeface="Roboto"/>
              <a:ea typeface="Roboto"/>
              <a:cs typeface="Roboto"/>
              <a:sym typeface="Roboto"/>
            </a:endParaRPr>
          </a:p>
        </p:txBody>
      </p:sp>
      <p:sp>
        <p:nvSpPr>
          <p:cNvPr id="360" name="Google Shape;360;p39"/>
          <p:cNvSpPr/>
          <p:nvPr/>
        </p:nvSpPr>
        <p:spPr>
          <a:xfrm>
            <a:off x="7075124"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NOV</a:t>
            </a:r>
            <a:endParaRPr sz="1000">
              <a:solidFill>
                <a:schemeClr val="lt1"/>
              </a:solidFill>
              <a:latin typeface="Roboto"/>
              <a:ea typeface="Roboto"/>
              <a:cs typeface="Roboto"/>
              <a:sym typeface="Roboto"/>
            </a:endParaRPr>
          </a:p>
        </p:txBody>
      </p:sp>
      <p:sp>
        <p:nvSpPr>
          <p:cNvPr id="361" name="Google Shape;361;p39"/>
          <p:cNvSpPr/>
          <p:nvPr/>
        </p:nvSpPr>
        <p:spPr>
          <a:xfrm>
            <a:off x="6415040" y="26035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OCT</a:t>
            </a:r>
            <a:endParaRPr sz="1000">
              <a:solidFill>
                <a:schemeClr val="lt1"/>
              </a:solidFill>
              <a:latin typeface="Roboto"/>
              <a:ea typeface="Roboto"/>
              <a:cs typeface="Roboto"/>
              <a:sym typeface="Roboto"/>
            </a:endParaRPr>
          </a:p>
        </p:txBody>
      </p:sp>
      <p:sp>
        <p:nvSpPr>
          <p:cNvPr id="362" name="Google Shape;362;p39"/>
          <p:cNvSpPr/>
          <p:nvPr/>
        </p:nvSpPr>
        <p:spPr>
          <a:xfrm>
            <a:off x="5754956"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SEP</a:t>
            </a:r>
            <a:endParaRPr sz="1000">
              <a:solidFill>
                <a:schemeClr val="lt1"/>
              </a:solidFill>
              <a:latin typeface="Roboto"/>
              <a:ea typeface="Roboto"/>
              <a:cs typeface="Roboto"/>
              <a:sym typeface="Roboto"/>
            </a:endParaRPr>
          </a:p>
        </p:txBody>
      </p:sp>
      <p:sp>
        <p:nvSpPr>
          <p:cNvPr id="363" name="Google Shape;363;p39"/>
          <p:cNvSpPr/>
          <p:nvPr/>
        </p:nvSpPr>
        <p:spPr>
          <a:xfrm>
            <a:off x="5094872"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AUG</a:t>
            </a:r>
            <a:endParaRPr sz="1000">
              <a:solidFill>
                <a:schemeClr val="lt1"/>
              </a:solidFill>
              <a:latin typeface="Roboto"/>
              <a:ea typeface="Roboto"/>
              <a:cs typeface="Roboto"/>
              <a:sym typeface="Roboto"/>
            </a:endParaRPr>
          </a:p>
        </p:txBody>
      </p:sp>
      <p:sp>
        <p:nvSpPr>
          <p:cNvPr id="364" name="Google Shape;364;p39"/>
          <p:cNvSpPr/>
          <p:nvPr/>
        </p:nvSpPr>
        <p:spPr>
          <a:xfrm>
            <a:off x="4434788" y="26035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JUL</a:t>
            </a:r>
            <a:endParaRPr sz="1000">
              <a:solidFill>
                <a:schemeClr val="lt1"/>
              </a:solidFill>
              <a:latin typeface="Roboto"/>
              <a:ea typeface="Roboto"/>
              <a:cs typeface="Roboto"/>
              <a:sym typeface="Roboto"/>
            </a:endParaRPr>
          </a:p>
        </p:txBody>
      </p:sp>
      <p:sp>
        <p:nvSpPr>
          <p:cNvPr id="365" name="Google Shape;365;p39"/>
          <p:cNvSpPr/>
          <p:nvPr/>
        </p:nvSpPr>
        <p:spPr>
          <a:xfrm>
            <a:off x="3774704"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JUN</a:t>
            </a:r>
            <a:endParaRPr sz="1000">
              <a:solidFill>
                <a:schemeClr val="lt1"/>
              </a:solidFill>
              <a:latin typeface="Roboto"/>
              <a:ea typeface="Roboto"/>
              <a:cs typeface="Roboto"/>
              <a:sym typeface="Roboto"/>
            </a:endParaRPr>
          </a:p>
        </p:txBody>
      </p:sp>
      <p:sp>
        <p:nvSpPr>
          <p:cNvPr id="366" name="Google Shape;366;p39"/>
          <p:cNvSpPr/>
          <p:nvPr/>
        </p:nvSpPr>
        <p:spPr>
          <a:xfrm>
            <a:off x="3114619"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MAY</a:t>
            </a:r>
            <a:endParaRPr sz="1000">
              <a:solidFill>
                <a:schemeClr val="lt1"/>
              </a:solidFill>
              <a:latin typeface="Roboto"/>
              <a:ea typeface="Roboto"/>
              <a:cs typeface="Roboto"/>
              <a:sym typeface="Roboto"/>
            </a:endParaRPr>
          </a:p>
        </p:txBody>
      </p:sp>
      <p:sp>
        <p:nvSpPr>
          <p:cNvPr id="367" name="Google Shape;367;p39"/>
          <p:cNvSpPr/>
          <p:nvPr/>
        </p:nvSpPr>
        <p:spPr>
          <a:xfrm>
            <a:off x="2454535" y="26035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APR</a:t>
            </a:r>
            <a:endParaRPr sz="1000">
              <a:solidFill>
                <a:schemeClr val="lt1"/>
              </a:solidFill>
              <a:latin typeface="Roboto"/>
              <a:ea typeface="Roboto"/>
              <a:cs typeface="Roboto"/>
              <a:sym typeface="Roboto"/>
            </a:endParaRPr>
          </a:p>
        </p:txBody>
      </p:sp>
      <p:sp>
        <p:nvSpPr>
          <p:cNvPr id="368" name="Google Shape;368;p39"/>
          <p:cNvSpPr/>
          <p:nvPr/>
        </p:nvSpPr>
        <p:spPr>
          <a:xfrm>
            <a:off x="1794451"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MAR</a:t>
            </a:r>
            <a:endParaRPr sz="1000">
              <a:solidFill>
                <a:schemeClr val="lt1"/>
              </a:solidFill>
              <a:latin typeface="Roboto"/>
              <a:ea typeface="Roboto"/>
              <a:cs typeface="Roboto"/>
              <a:sym typeface="Roboto"/>
            </a:endParaRPr>
          </a:p>
        </p:txBody>
      </p:sp>
      <p:sp>
        <p:nvSpPr>
          <p:cNvPr id="369" name="Google Shape;369;p39"/>
          <p:cNvSpPr/>
          <p:nvPr/>
        </p:nvSpPr>
        <p:spPr>
          <a:xfrm>
            <a:off x="1134367"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FEB</a:t>
            </a:r>
            <a:endParaRPr sz="1000">
              <a:solidFill>
                <a:schemeClr val="lt1"/>
              </a:solidFill>
              <a:latin typeface="Roboto"/>
              <a:ea typeface="Roboto"/>
              <a:cs typeface="Roboto"/>
              <a:sym typeface="Roboto"/>
            </a:endParaRPr>
          </a:p>
        </p:txBody>
      </p:sp>
      <p:sp>
        <p:nvSpPr>
          <p:cNvPr id="370" name="Google Shape;370;p39"/>
          <p:cNvSpPr/>
          <p:nvPr/>
        </p:nvSpPr>
        <p:spPr>
          <a:xfrm>
            <a:off x="474283" y="26035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JAN</a:t>
            </a:r>
            <a:endParaRPr sz="1000">
              <a:solidFill>
                <a:schemeClr val="lt1"/>
              </a:solidFill>
              <a:latin typeface="Roboto"/>
              <a:ea typeface="Roboto"/>
              <a:cs typeface="Roboto"/>
              <a:sym typeface="Roboto"/>
            </a:endParaRPr>
          </a:p>
        </p:txBody>
      </p:sp>
      <p:sp>
        <p:nvSpPr>
          <p:cNvPr id="371" name="Google Shape;371;p39"/>
          <p:cNvSpPr/>
          <p:nvPr/>
        </p:nvSpPr>
        <p:spPr>
          <a:xfrm>
            <a:off x="0" y="2603550"/>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372" name="Google Shape;372;p39"/>
          <p:cNvCxnSpPr/>
          <p:nvPr/>
        </p:nvCxnSpPr>
        <p:spPr>
          <a:xfrm rot="10800000">
            <a:off x="76892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3" name="Google Shape;373;p39"/>
          <p:cNvSpPr txBox="1"/>
          <p:nvPr/>
        </p:nvSpPr>
        <p:spPr>
          <a:xfrm>
            <a:off x="72790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74" name="Google Shape;374;p39"/>
          <p:cNvCxnSpPr/>
          <p:nvPr/>
        </p:nvCxnSpPr>
        <p:spPr>
          <a:xfrm rot="10800000">
            <a:off x="209015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5" name="Google Shape;375;p39"/>
          <p:cNvSpPr txBox="1"/>
          <p:nvPr/>
        </p:nvSpPr>
        <p:spPr>
          <a:xfrm>
            <a:off x="2050642"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76" name="Google Shape;376;p39"/>
          <p:cNvCxnSpPr/>
          <p:nvPr/>
        </p:nvCxnSpPr>
        <p:spPr>
          <a:xfrm rot="10800000">
            <a:off x="341139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7" name="Google Shape;377;p39"/>
          <p:cNvSpPr txBox="1"/>
          <p:nvPr/>
        </p:nvSpPr>
        <p:spPr>
          <a:xfrm>
            <a:off x="3373384"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78" name="Google Shape;378;p39"/>
          <p:cNvCxnSpPr/>
          <p:nvPr/>
        </p:nvCxnSpPr>
        <p:spPr>
          <a:xfrm rot="10800000">
            <a:off x="473262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79" name="Google Shape;379;p39"/>
          <p:cNvSpPr txBox="1"/>
          <p:nvPr/>
        </p:nvSpPr>
        <p:spPr>
          <a:xfrm>
            <a:off x="4696126"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0" name="Google Shape;380;p39"/>
          <p:cNvCxnSpPr/>
          <p:nvPr/>
        </p:nvCxnSpPr>
        <p:spPr>
          <a:xfrm rot="10800000">
            <a:off x="6053863"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1" name="Google Shape;381;p39"/>
          <p:cNvSpPr txBox="1"/>
          <p:nvPr/>
        </p:nvSpPr>
        <p:spPr>
          <a:xfrm>
            <a:off x="6018868"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2" name="Google Shape;382;p39"/>
          <p:cNvCxnSpPr/>
          <p:nvPr/>
        </p:nvCxnSpPr>
        <p:spPr>
          <a:xfrm rot="10800000">
            <a:off x="7375098" y="2129531"/>
            <a:ext cx="0" cy="498600"/>
          </a:xfrm>
          <a:prstGeom prst="straightConnector1">
            <a:avLst/>
          </a:prstGeom>
          <a:noFill/>
          <a:ln w="9525" cap="flat" cmpd="sng">
            <a:solidFill>
              <a:srgbClr val="D9D9D9"/>
            </a:solidFill>
            <a:prstDash val="solid"/>
            <a:round/>
            <a:headEnd type="oval" w="med" len="med"/>
            <a:tailEnd type="oval" w="med" len="med"/>
          </a:ln>
        </p:spPr>
      </p:cxnSp>
      <p:sp>
        <p:nvSpPr>
          <p:cNvPr id="383" name="Google Shape;383;p39"/>
          <p:cNvSpPr txBox="1"/>
          <p:nvPr/>
        </p:nvSpPr>
        <p:spPr>
          <a:xfrm>
            <a:off x="7341610" y="1574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84" name="Google Shape;384;p39"/>
          <p:cNvCxnSpPr/>
          <p:nvPr/>
        </p:nvCxnSpPr>
        <p:spPr>
          <a:xfrm rot="10800000">
            <a:off x="143968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5" name="Google Shape;385;p39"/>
          <p:cNvSpPr txBox="1"/>
          <p:nvPr/>
        </p:nvSpPr>
        <p:spPr>
          <a:xfrm>
            <a:off x="1369548"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cxnSp>
        <p:nvCxnSpPr>
          <p:cNvPr id="386" name="Google Shape;386;p39"/>
          <p:cNvCxnSpPr/>
          <p:nvPr/>
        </p:nvCxnSpPr>
        <p:spPr>
          <a:xfrm rot="10800000">
            <a:off x="276092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7" name="Google Shape;387;p39"/>
          <p:cNvSpPr txBox="1"/>
          <p:nvPr/>
        </p:nvSpPr>
        <p:spPr>
          <a:xfrm>
            <a:off x="2699944"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cxnSp>
        <p:nvCxnSpPr>
          <p:cNvPr id="388" name="Google Shape;388;p39"/>
          <p:cNvCxnSpPr/>
          <p:nvPr/>
        </p:nvCxnSpPr>
        <p:spPr>
          <a:xfrm rot="10800000">
            <a:off x="408215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89" name="Google Shape;389;p39"/>
          <p:cNvSpPr txBox="1"/>
          <p:nvPr/>
        </p:nvSpPr>
        <p:spPr>
          <a:xfrm>
            <a:off x="4030339"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cxnSp>
        <p:nvCxnSpPr>
          <p:cNvPr id="390" name="Google Shape;390;p39"/>
          <p:cNvCxnSpPr/>
          <p:nvPr/>
        </p:nvCxnSpPr>
        <p:spPr>
          <a:xfrm rot="10800000">
            <a:off x="540339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1" name="Google Shape;391;p39"/>
          <p:cNvSpPr txBox="1"/>
          <p:nvPr/>
        </p:nvSpPr>
        <p:spPr>
          <a:xfrm>
            <a:off x="5360735"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cxnSp>
        <p:nvCxnSpPr>
          <p:cNvPr id="392" name="Google Shape;392;p39"/>
          <p:cNvCxnSpPr/>
          <p:nvPr/>
        </p:nvCxnSpPr>
        <p:spPr>
          <a:xfrm rot="10800000">
            <a:off x="6724627"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3" name="Google Shape;393;p39"/>
          <p:cNvSpPr txBox="1"/>
          <p:nvPr/>
        </p:nvSpPr>
        <p:spPr>
          <a:xfrm>
            <a:off x="6691131" y="3495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cxnSp>
        <p:nvCxnSpPr>
          <p:cNvPr id="394" name="Google Shape;394;p39"/>
          <p:cNvCxnSpPr/>
          <p:nvPr/>
        </p:nvCxnSpPr>
        <p:spPr>
          <a:xfrm rot="10800000">
            <a:off x="8045862"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395" name="Google Shape;395;p39"/>
          <p:cNvSpPr txBox="1"/>
          <p:nvPr/>
        </p:nvSpPr>
        <p:spPr>
          <a:xfrm>
            <a:off x="8008073" y="3495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0"/>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Roadmap</a:t>
            </a:r>
            <a:endParaRPr/>
          </a:p>
        </p:txBody>
      </p:sp>
      <p:sp>
        <p:nvSpPr>
          <p:cNvPr id="401" name="Google Shape;401;p4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402" name="Google Shape;402;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Google Shape;404;p40"/>
          <p:cNvGrpSpPr/>
          <p:nvPr/>
        </p:nvGrpSpPr>
        <p:grpSpPr>
          <a:xfrm>
            <a:off x="1786339" y="1703401"/>
            <a:ext cx="473400" cy="473400"/>
            <a:chOff x="1786339" y="1703401"/>
            <a:chExt cx="473400" cy="473400"/>
          </a:xfrm>
        </p:grpSpPr>
        <p:sp>
          <p:nvSpPr>
            <p:cNvPr id="405" name="Google Shape;405;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6" name="Google Shape;406;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1</a:t>
              </a:r>
              <a:endParaRPr sz="600">
                <a:solidFill>
                  <a:schemeClr val="dk2"/>
                </a:solidFill>
                <a:latin typeface="Roboto"/>
                <a:ea typeface="Roboto"/>
                <a:cs typeface="Roboto"/>
                <a:sym typeface="Roboto"/>
              </a:endParaRPr>
            </a:p>
          </p:txBody>
        </p:sp>
      </p:grpSp>
      <p:grpSp>
        <p:nvGrpSpPr>
          <p:cNvPr id="407" name="Google Shape;407;p40"/>
          <p:cNvGrpSpPr/>
          <p:nvPr/>
        </p:nvGrpSpPr>
        <p:grpSpPr>
          <a:xfrm>
            <a:off x="3814414" y="1703401"/>
            <a:ext cx="473400" cy="473400"/>
            <a:chOff x="3814414" y="1703401"/>
            <a:chExt cx="473400" cy="473400"/>
          </a:xfrm>
        </p:grpSpPr>
        <p:sp>
          <p:nvSpPr>
            <p:cNvPr id="408" name="Google Shape;408;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09" name="Google Shape;409;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3</a:t>
              </a:r>
              <a:endParaRPr sz="600">
                <a:solidFill>
                  <a:schemeClr val="dk2"/>
                </a:solidFill>
                <a:latin typeface="Roboto"/>
                <a:ea typeface="Roboto"/>
                <a:cs typeface="Roboto"/>
                <a:sym typeface="Roboto"/>
              </a:endParaRPr>
            </a:p>
          </p:txBody>
        </p:sp>
      </p:grpSp>
      <p:grpSp>
        <p:nvGrpSpPr>
          <p:cNvPr id="410" name="Google Shape;410;p40"/>
          <p:cNvGrpSpPr/>
          <p:nvPr/>
        </p:nvGrpSpPr>
        <p:grpSpPr>
          <a:xfrm>
            <a:off x="5842489" y="1703401"/>
            <a:ext cx="473400" cy="473400"/>
            <a:chOff x="5842489" y="1703401"/>
            <a:chExt cx="473400" cy="473400"/>
          </a:xfrm>
        </p:grpSpPr>
        <p:sp>
          <p:nvSpPr>
            <p:cNvPr id="411" name="Google Shape;411;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2" name="Google Shape;412;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5</a:t>
              </a:r>
              <a:endParaRPr sz="600">
                <a:solidFill>
                  <a:schemeClr val="dk2"/>
                </a:solidFill>
                <a:latin typeface="Roboto"/>
                <a:ea typeface="Roboto"/>
                <a:cs typeface="Roboto"/>
                <a:sym typeface="Roboto"/>
              </a:endParaRPr>
            </a:p>
          </p:txBody>
        </p:sp>
      </p:grpSp>
      <p:grpSp>
        <p:nvGrpSpPr>
          <p:cNvPr id="413" name="Google Shape;413;p40"/>
          <p:cNvGrpSpPr/>
          <p:nvPr/>
        </p:nvGrpSpPr>
        <p:grpSpPr>
          <a:xfrm>
            <a:off x="6880814" y="3576300"/>
            <a:ext cx="473400" cy="473400"/>
            <a:chOff x="6880814" y="3576300"/>
            <a:chExt cx="473400" cy="473400"/>
          </a:xfrm>
        </p:grpSpPr>
        <p:sp>
          <p:nvSpPr>
            <p:cNvPr id="414" name="Google Shape;414;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5" name="Google Shape;415;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6</a:t>
              </a:r>
              <a:endParaRPr sz="600">
                <a:solidFill>
                  <a:schemeClr val="dk2"/>
                </a:solidFill>
                <a:latin typeface="Roboto"/>
                <a:ea typeface="Roboto"/>
                <a:cs typeface="Roboto"/>
                <a:sym typeface="Roboto"/>
              </a:endParaRPr>
            </a:p>
          </p:txBody>
        </p:sp>
      </p:grpSp>
      <p:grpSp>
        <p:nvGrpSpPr>
          <p:cNvPr id="416" name="Google Shape;416;p40"/>
          <p:cNvGrpSpPr/>
          <p:nvPr/>
        </p:nvGrpSpPr>
        <p:grpSpPr>
          <a:xfrm>
            <a:off x="4852739" y="3576300"/>
            <a:ext cx="473400" cy="473400"/>
            <a:chOff x="4852739" y="3576300"/>
            <a:chExt cx="473400" cy="473400"/>
          </a:xfrm>
        </p:grpSpPr>
        <p:sp>
          <p:nvSpPr>
            <p:cNvPr id="417" name="Google Shape;417;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18" name="Google Shape;418;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4</a:t>
              </a:r>
              <a:endParaRPr sz="600">
                <a:solidFill>
                  <a:schemeClr val="dk2"/>
                </a:solidFill>
                <a:latin typeface="Roboto"/>
                <a:ea typeface="Roboto"/>
                <a:cs typeface="Roboto"/>
                <a:sym typeface="Roboto"/>
              </a:endParaRPr>
            </a:p>
          </p:txBody>
        </p:sp>
      </p:grpSp>
      <p:grpSp>
        <p:nvGrpSpPr>
          <p:cNvPr id="419" name="Google Shape;419;p40"/>
          <p:cNvGrpSpPr/>
          <p:nvPr/>
        </p:nvGrpSpPr>
        <p:grpSpPr>
          <a:xfrm>
            <a:off x="2824664" y="3576300"/>
            <a:ext cx="473400" cy="473400"/>
            <a:chOff x="2824664" y="3576300"/>
            <a:chExt cx="473400" cy="473400"/>
          </a:xfrm>
        </p:grpSpPr>
        <p:sp>
          <p:nvSpPr>
            <p:cNvPr id="420" name="Google Shape;420;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21" name="Google Shape;421;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Roboto"/>
                  <a:ea typeface="Roboto"/>
                  <a:cs typeface="Roboto"/>
                  <a:sym typeface="Roboto"/>
                </a:rPr>
                <a:t>2</a:t>
              </a:r>
              <a:endParaRPr sz="600">
                <a:solidFill>
                  <a:schemeClr val="dk2"/>
                </a:solidFill>
                <a:latin typeface="Roboto"/>
                <a:ea typeface="Roboto"/>
                <a:cs typeface="Roboto"/>
                <a:sym typeface="Roboto"/>
              </a:endParaRPr>
            </a:p>
          </p:txBody>
        </p:sp>
      </p:grpSp>
      <p:sp>
        <p:nvSpPr>
          <p:cNvPr id="422" name="Google Shape;422;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
        <p:nvSpPr>
          <p:cNvPr id="423" name="Google Shape;423;p40"/>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Red is the colour of danger and courage</a:t>
            </a:r>
            <a:endParaRPr sz="900">
              <a:solidFill>
                <a:schemeClr val="dk2"/>
              </a:solidFill>
              <a:latin typeface="Roboto"/>
              <a:ea typeface="Roboto"/>
              <a:cs typeface="Roboto"/>
              <a:sym typeface="Roboto"/>
            </a:endParaRPr>
          </a:p>
        </p:txBody>
      </p:sp>
      <p:sp>
        <p:nvSpPr>
          <p:cNvPr id="424" name="Google Shape;424;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Black is the color of ebony and of outer space</a:t>
            </a:r>
            <a:endParaRPr sz="900">
              <a:solidFill>
                <a:schemeClr val="dk2"/>
              </a:solidFill>
              <a:latin typeface="Roboto"/>
              <a:ea typeface="Roboto"/>
              <a:cs typeface="Roboto"/>
              <a:sym typeface="Roboto"/>
            </a:endParaRPr>
          </a:p>
        </p:txBody>
      </p:sp>
      <p:sp>
        <p:nvSpPr>
          <p:cNvPr id="425" name="Google Shape;425;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Yellow is the color of gold, butter and ripe lemons</a:t>
            </a:r>
            <a:endParaRPr sz="900">
              <a:solidFill>
                <a:schemeClr val="dk2"/>
              </a:solidFill>
              <a:latin typeface="Roboto"/>
              <a:ea typeface="Roboto"/>
              <a:cs typeface="Roboto"/>
              <a:sym typeface="Roboto"/>
            </a:endParaRPr>
          </a:p>
        </p:txBody>
      </p:sp>
      <p:sp>
        <p:nvSpPr>
          <p:cNvPr id="426" name="Google Shape;426;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White is the color of milk and fresh snow</a:t>
            </a:r>
            <a:endParaRPr sz="900">
              <a:solidFill>
                <a:schemeClr val="dk2"/>
              </a:solidFill>
              <a:latin typeface="Roboto"/>
              <a:ea typeface="Roboto"/>
              <a:cs typeface="Roboto"/>
              <a:sym typeface="Roboto"/>
            </a:endParaRPr>
          </a:p>
        </p:txBody>
      </p:sp>
      <p:sp>
        <p:nvSpPr>
          <p:cNvPr id="427" name="Google Shape;427;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Roboto"/>
                <a:ea typeface="Roboto"/>
                <a:cs typeface="Roboto"/>
                <a:sym typeface="Roboto"/>
              </a:rPr>
              <a:t>Blue is the colour of the clear sky and the deep sea</a:t>
            </a:r>
            <a:endParaRPr sz="9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Gantt chart</a:t>
            </a:r>
            <a:endParaRPr/>
          </a:p>
        </p:txBody>
      </p:sp>
      <p:sp>
        <p:nvSpPr>
          <p:cNvPr id="433" name="Google Shape;433;p4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graphicFrame>
        <p:nvGraphicFramePr>
          <p:cNvPr id="434" name="Google Shape;434;p41"/>
          <p:cNvGraphicFramePr/>
          <p:nvPr/>
        </p:nvGraphicFramePr>
        <p:xfrm>
          <a:off x="1141325" y="1025231"/>
          <a:ext cx="8002525" cy="3903250"/>
        </p:xfrm>
        <a:graphic>
          <a:graphicData uri="http://schemas.openxmlformats.org/drawingml/2006/table">
            <a:tbl>
              <a:tblPr>
                <a:noFill/>
                <a:tableStyleId>{AF57B9CE-27B7-45A4-9341-B09BDB51A24E}</a:tableStyleId>
              </a:tblPr>
              <a:tblGrid>
                <a:gridCol w="1378075"/>
                <a:gridCol w="473175"/>
                <a:gridCol w="473175"/>
                <a:gridCol w="473175"/>
                <a:gridCol w="473175"/>
                <a:gridCol w="473175"/>
                <a:gridCol w="473175"/>
                <a:gridCol w="473175"/>
                <a:gridCol w="473175"/>
                <a:gridCol w="473175"/>
                <a:gridCol w="473175"/>
                <a:gridCol w="473175"/>
                <a:gridCol w="473175"/>
                <a:gridCol w="473175"/>
                <a:gridCol w="473175"/>
              </a:tblGrid>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1</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Roboto"/>
                          <a:ea typeface="Roboto"/>
                          <a:cs typeface="Roboto"/>
                          <a:sym typeface="Roboto"/>
                        </a:rPr>
                        <a:t>Week 2</a:t>
                      </a:r>
                      <a:endParaRPr sz="800" b="1">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0325">
                <a:tc>
                  <a:txBody>
                    <a:bodyPr/>
                    <a:lstStyle/>
                    <a:p>
                      <a:pPr marL="0" lvl="0" indent="0" algn="l" rtl="0">
                        <a:spcBef>
                          <a:spcPts val="0"/>
                        </a:spcBef>
                        <a:spcAft>
                          <a:spcPts val="0"/>
                        </a:spcAft>
                        <a:buNone/>
                      </a:pPr>
                      <a:endParaRPr sz="800">
                        <a:solidFill>
                          <a:schemeClr val="dk2"/>
                        </a:solidFill>
                        <a:latin typeface="Roboto"/>
                        <a:ea typeface="Roboto"/>
                        <a:cs typeface="Roboto"/>
                        <a:sym typeface="Roboto"/>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9</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10</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Roboto"/>
                          <a:ea typeface="Roboto"/>
                          <a:cs typeface="Roboto"/>
                          <a:sym typeface="Roboto"/>
                        </a:rPr>
                        <a:t>14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Task 1</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2</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3</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4</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5</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Roboto"/>
                          <a:ea typeface="Roboto"/>
                          <a:cs typeface="Roboto"/>
                          <a:sym typeface="Roboto"/>
                        </a:rPr>
                        <a:t>◆</a:t>
                      </a: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6</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7</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r>
              <a:tr h="39032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Roboto"/>
                          <a:ea typeface="Roboto"/>
                          <a:cs typeface="Roboto"/>
                          <a:sym typeface="Roboto"/>
                        </a:rPr>
                        <a:t>Task 8</a:t>
                      </a:r>
                      <a:endParaRPr sz="800">
                        <a:solidFill>
                          <a:schemeClr val="dk2"/>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Roboto"/>
                        <a:ea typeface="Roboto"/>
                        <a:cs typeface="Roboto"/>
                        <a:sym typeface="Roboto"/>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2"/>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440" name="Google Shape;440;p4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441" name="Google Shape;441;p42"/>
          <p:cNvSpPr/>
          <p:nvPr/>
        </p:nvSpPr>
        <p:spPr>
          <a:xfrm>
            <a:off x="1217825" y="1544601"/>
            <a:ext cx="3618000" cy="13632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STRENGTHS</a:t>
            </a:r>
            <a:endParaRPr b="1">
              <a:solidFill>
                <a:schemeClr val="dk1"/>
              </a:solidFill>
              <a:latin typeface="Roboto"/>
              <a:ea typeface="Roboto"/>
              <a:cs typeface="Roboto"/>
              <a:sym typeface="Roboto"/>
            </a:endParaRPr>
          </a:p>
          <a:p>
            <a:pPr marL="0" lvl="0" indent="0" algn="l" rtl="0">
              <a:spcBef>
                <a:spcPts val="600"/>
              </a:spcBef>
              <a:spcAft>
                <a:spcPts val="600"/>
              </a:spcAft>
              <a:buNone/>
            </a:pPr>
            <a:r>
              <a:rPr lang="en">
                <a:solidFill>
                  <a:schemeClr val="dk1"/>
                </a:solidFill>
                <a:latin typeface="Roboto"/>
                <a:ea typeface="Roboto"/>
                <a:cs typeface="Roboto"/>
                <a:sym typeface="Roboto"/>
              </a:rPr>
              <a:t>Blue is the colour of the clear sky and the deep sea</a:t>
            </a:r>
            <a:endParaRPr>
              <a:solidFill>
                <a:schemeClr val="dk1"/>
              </a:solidFill>
              <a:latin typeface="Roboto"/>
              <a:ea typeface="Roboto"/>
              <a:cs typeface="Roboto"/>
              <a:sym typeface="Roboto"/>
            </a:endParaRPr>
          </a:p>
        </p:txBody>
      </p:sp>
      <p:sp>
        <p:nvSpPr>
          <p:cNvPr id="442" name="Google Shape;442;p42"/>
          <p:cNvSpPr/>
          <p:nvPr/>
        </p:nvSpPr>
        <p:spPr>
          <a:xfrm>
            <a:off x="4985573" y="1544601"/>
            <a:ext cx="3618000" cy="13632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WEAKNESSES</a:t>
            </a:r>
            <a:endParaRPr b="1">
              <a:solidFill>
                <a:schemeClr val="dk1"/>
              </a:solidFill>
              <a:latin typeface="Roboto"/>
              <a:ea typeface="Roboto"/>
              <a:cs typeface="Roboto"/>
              <a:sym typeface="Roboto"/>
            </a:endParaRPr>
          </a:p>
          <a:p>
            <a:pPr marL="0" lvl="0" indent="0" algn="r" rtl="0">
              <a:spcBef>
                <a:spcPts val="600"/>
              </a:spcBef>
              <a:spcAft>
                <a:spcPts val="600"/>
              </a:spcAft>
              <a:buNone/>
            </a:pPr>
            <a:r>
              <a:rPr lang="en">
                <a:solidFill>
                  <a:schemeClr val="dk1"/>
                </a:solidFill>
                <a:latin typeface="Roboto"/>
                <a:ea typeface="Roboto"/>
                <a:cs typeface="Roboto"/>
                <a:sym typeface="Roboto"/>
              </a:rPr>
              <a:t>Yellow is the color of gold, butter and ripe lemons</a:t>
            </a:r>
            <a:endParaRPr>
              <a:solidFill>
                <a:schemeClr val="dk1"/>
              </a:solidFill>
              <a:latin typeface="Roboto"/>
              <a:ea typeface="Roboto"/>
              <a:cs typeface="Roboto"/>
              <a:sym typeface="Roboto"/>
            </a:endParaRPr>
          </a:p>
        </p:txBody>
      </p:sp>
      <p:sp>
        <p:nvSpPr>
          <p:cNvPr id="443" name="Google Shape;443;p42"/>
          <p:cNvSpPr/>
          <p:nvPr/>
        </p:nvSpPr>
        <p:spPr>
          <a:xfrm>
            <a:off x="1217825" y="3057191"/>
            <a:ext cx="3618000" cy="13632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a:solidFill>
                  <a:schemeClr val="dk1"/>
                </a:solidFill>
                <a:latin typeface="Roboto"/>
                <a:ea typeface="Roboto"/>
                <a:cs typeface="Roboto"/>
                <a:sym typeface="Roboto"/>
              </a:rPr>
              <a:t>Black is the color of ebony and of outer space</a:t>
            </a:r>
            <a:endParaRPr>
              <a:solidFill>
                <a:schemeClr val="dk1"/>
              </a:solidFill>
              <a:latin typeface="Roboto"/>
              <a:ea typeface="Roboto"/>
              <a:cs typeface="Roboto"/>
              <a:sym typeface="Roboto"/>
            </a:endParaRPr>
          </a:p>
          <a:p>
            <a:pPr marL="0" lvl="0" indent="0" algn="l" rtl="0">
              <a:spcBef>
                <a:spcPts val="600"/>
              </a:spcBef>
              <a:spcAft>
                <a:spcPts val="600"/>
              </a:spcAft>
              <a:buClr>
                <a:schemeClr val="dk1"/>
              </a:buClr>
              <a:buSzPts val="1100"/>
              <a:buFont typeface="Arial"/>
              <a:buNone/>
            </a:pPr>
            <a:r>
              <a:rPr lang="en" b="1">
                <a:solidFill>
                  <a:schemeClr val="dk1"/>
                </a:solidFill>
                <a:latin typeface="Roboto"/>
                <a:ea typeface="Roboto"/>
                <a:cs typeface="Roboto"/>
                <a:sym typeface="Roboto"/>
              </a:rPr>
              <a:t>OPPORTUNITIES</a:t>
            </a:r>
            <a:endParaRPr>
              <a:solidFill>
                <a:schemeClr val="dk1"/>
              </a:solidFill>
              <a:latin typeface="Roboto"/>
              <a:ea typeface="Roboto"/>
              <a:cs typeface="Roboto"/>
              <a:sym typeface="Roboto"/>
            </a:endParaRPr>
          </a:p>
        </p:txBody>
      </p:sp>
      <p:sp>
        <p:nvSpPr>
          <p:cNvPr id="444" name="Google Shape;444;p42"/>
          <p:cNvSpPr/>
          <p:nvPr/>
        </p:nvSpPr>
        <p:spPr>
          <a:xfrm>
            <a:off x="4985573" y="3057191"/>
            <a:ext cx="3618000" cy="13632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White is the color of milk and fresh snow</a:t>
            </a:r>
            <a:endParaRPr>
              <a:solidFill>
                <a:schemeClr val="dk1"/>
              </a:solidFill>
              <a:latin typeface="Roboto"/>
              <a:ea typeface="Roboto"/>
              <a:cs typeface="Roboto"/>
              <a:sym typeface="Roboto"/>
            </a:endParaRPr>
          </a:p>
          <a:p>
            <a:pPr marL="0" lvl="0" indent="0" algn="r" rtl="0">
              <a:spcBef>
                <a:spcPts val="600"/>
              </a:spcBef>
              <a:spcAft>
                <a:spcPts val="600"/>
              </a:spcAft>
              <a:buNone/>
            </a:pPr>
            <a:r>
              <a:rPr lang="en" b="1">
                <a:solidFill>
                  <a:schemeClr val="dk1"/>
                </a:solidFill>
                <a:latin typeface="Roboto"/>
                <a:ea typeface="Roboto"/>
                <a:cs typeface="Roboto"/>
                <a:sym typeface="Roboto"/>
              </a:rPr>
              <a:t>THREATS</a:t>
            </a:r>
            <a:endParaRPr>
              <a:solidFill>
                <a:schemeClr val="dk1"/>
              </a:solidFill>
              <a:latin typeface="Roboto"/>
              <a:ea typeface="Roboto"/>
              <a:cs typeface="Roboto"/>
              <a:sym typeface="Roboto"/>
            </a:endParaRPr>
          </a:p>
        </p:txBody>
      </p:sp>
      <p:sp>
        <p:nvSpPr>
          <p:cNvPr id="445" name="Google Shape;445;p42"/>
          <p:cNvSpPr/>
          <p:nvPr/>
        </p:nvSpPr>
        <p:spPr>
          <a:xfrm>
            <a:off x="3797308" y="1867151"/>
            <a:ext cx="2079300" cy="20793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rot="5400000">
            <a:off x="3946981" y="1867151"/>
            <a:ext cx="2079300" cy="20793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rot="10800000">
            <a:off x="3946981" y="2018000"/>
            <a:ext cx="2079300" cy="20793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rot="-5400000">
            <a:off x="3797308" y="2018000"/>
            <a:ext cx="2079300" cy="20793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352164" y="2300833"/>
            <a:ext cx="249154" cy="395770"/>
          </a:xfrm>
          <a:prstGeom prst="rect">
            <a:avLst/>
          </a:prstGeom>
        </p:spPr>
        <p:txBody>
          <a:bodyPr>
            <a:prstTxWarp prst="textPlain">
              <a:avLst/>
            </a:prstTxWarp>
          </a:bodyPr>
          <a:lstStyle/>
          <a:p>
            <a:pPr lvl="0" algn="ctr"/>
            <a:r>
              <a:rPr b="1" i="0">
                <a:ln>
                  <a:noFill/>
                </a:ln>
                <a:solidFill>
                  <a:schemeClr val="lt1"/>
                </a:solidFill>
                <a:latin typeface="Dosis"/>
              </a:rPr>
              <a:t>S</a:t>
            </a:r>
          </a:p>
        </p:txBody>
      </p:sp>
      <p:sp>
        <p:nvSpPr>
          <p:cNvPr id="450" name="Google Shape;450;p42"/>
          <p:cNvSpPr/>
          <p:nvPr/>
        </p:nvSpPr>
        <p:spPr>
          <a:xfrm>
            <a:off x="5225758" y="2307473"/>
            <a:ext cx="459527" cy="391520"/>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51" name="Google Shape;451;p42"/>
          <p:cNvSpPr/>
          <p:nvPr/>
        </p:nvSpPr>
        <p:spPr>
          <a:xfrm>
            <a:off x="4322415" y="3252492"/>
            <a:ext cx="249154" cy="391520"/>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52" name="Google Shape;452;p42"/>
          <p:cNvSpPr/>
          <p:nvPr/>
        </p:nvSpPr>
        <p:spPr>
          <a:xfrm>
            <a:off x="5324038" y="3259132"/>
            <a:ext cx="268279" cy="3883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3"/>
          <p:cNvSpPr txBox="1">
            <a:spLocks noGrp="1"/>
          </p:cNvSpPr>
          <p:nvPr>
            <p:ph type="title" idx="4294967295"/>
          </p:nvPr>
        </p:nvSpPr>
        <p:spPr>
          <a:xfrm>
            <a:off x="949200" y="0"/>
            <a:ext cx="7932600" cy="73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Business Model Canvas</a:t>
            </a:r>
            <a:endParaRPr sz="1200"/>
          </a:p>
        </p:txBody>
      </p:sp>
      <p:sp>
        <p:nvSpPr>
          <p:cNvPr id="458" name="Google Shape;458;p43"/>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459" name="Google Shape;459;p43"/>
          <p:cNvSpPr txBox="1"/>
          <p:nvPr/>
        </p:nvSpPr>
        <p:spPr>
          <a:xfrm>
            <a:off x="2126534"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Activities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0" name="Google Shape;460;p43"/>
          <p:cNvSpPr txBox="1"/>
          <p:nvPr/>
        </p:nvSpPr>
        <p:spPr>
          <a:xfrm>
            <a:off x="2126534"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Resources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1" name="Google Shape;461;p43"/>
          <p:cNvSpPr txBox="1"/>
          <p:nvPr/>
        </p:nvSpPr>
        <p:spPr>
          <a:xfrm>
            <a:off x="3756818"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Value Propositions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2" name="Google Shape;462;p43"/>
          <p:cNvSpPr txBox="1"/>
          <p:nvPr/>
        </p:nvSpPr>
        <p:spPr>
          <a:xfrm>
            <a:off x="5387102" y="731700"/>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Relationships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3" name="Google Shape;463;p43"/>
          <p:cNvSpPr txBox="1"/>
          <p:nvPr/>
        </p:nvSpPr>
        <p:spPr>
          <a:xfrm>
            <a:off x="5387102" y="2239752"/>
            <a:ext cx="1630200" cy="1507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Channels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4" name="Google Shape;464;p43"/>
          <p:cNvSpPr txBox="1"/>
          <p:nvPr/>
        </p:nvSpPr>
        <p:spPr>
          <a:xfrm>
            <a:off x="7017386"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Customer Segments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5" name="Google Shape;465;p43"/>
          <p:cNvSpPr txBox="1"/>
          <p:nvPr/>
        </p:nvSpPr>
        <p:spPr>
          <a:xfrm>
            <a:off x="496250" y="731700"/>
            <a:ext cx="1630200" cy="3015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Key Partners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800" b="1">
              <a:solidFill>
                <a:schemeClr val="lt1"/>
              </a:solidFill>
              <a:latin typeface="Roboto"/>
              <a:ea typeface="Roboto"/>
              <a:cs typeface="Roboto"/>
              <a:sym typeface="Roboto"/>
            </a:endParaRPr>
          </a:p>
        </p:txBody>
      </p:sp>
      <p:sp>
        <p:nvSpPr>
          <p:cNvPr id="466" name="Google Shape;466;p43"/>
          <p:cNvSpPr txBox="1"/>
          <p:nvPr/>
        </p:nvSpPr>
        <p:spPr>
          <a:xfrm>
            <a:off x="49625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Cost Structure</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7" name="Google Shape;467;p43"/>
          <p:cNvSpPr txBox="1"/>
          <p:nvPr/>
        </p:nvSpPr>
        <p:spPr>
          <a:xfrm>
            <a:off x="4571960" y="3747804"/>
            <a:ext cx="4075800" cy="1168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lt1"/>
                </a:solidFill>
                <a:latin typeface="Roboto"/>
                <a:ea typeface="Roboto"/>
                <a:cs typeface="Roboto"/>
                <a:sym typeface="Roboto"/>
              </a:rPr>
              <a:t>Revenue Streams</a:t>
            </a:r>
            <a:endParaRPr sz="900" b="1">
              <a:solidFill>
                <a:schemeClr val="lt1"/>
              </a:solidFill>
              <a:latin typeface="Roboto"/>
              <a:ea typeface="Roboto"/>
              <a:cs typeface="Roboto"/>
              <a:sym typeface="Roboto"/>
            </a:endParaRPr>
          </a:p>
          <a:p>
            <a:pPr marL="0" lvl="0" indent="0" algn="l" rtl="0">
              <a:spcBef>
                <a:spcPts val="400"/>
              </a:spcBef>
              <a:spcAft>
                <a:spcPts val="400"/>
              </a:spcAft>
              <a:buNone/>
            </a:pPr>
            <a:r>
              <a:rPr lang="en" sz="800">
                <a:solidFill>
                  <a:schemeClr val="lt1"/>
                </a:solidFill>
                <a:latin typeface="Roboto"/>
                <a:ea typeface="Roboto"/>
                <a:cs typeface="Roboto"/>
                <a:sym typeface="Roboto"/>
              </a:rPr>
              <a:t>Insert your content</a:t>
            </a:r>
            <a:endParaRPr sz="900" b="1">
              <a:solidFill>
                <a:schemeClr val="lt1"/>
              </a:solidFill>
              <a:latin typeface="Roboto"/>
              <a:ea typeface="Roboto"/>
              <a:cs typeface="Roboto"/>
              <a:sym typeface="Roboto"/>
            </a:endParaRPr>
          </a:p>
        </p:txBody>
      </p:sp>
      <p:sp>
        <p:nvSpPr>
          <p:cNvPr id="468" name="Google Shape;468;p43"/>
          <p:cNvSpPr/>
          <p:nvPr/>
        </p:nvSpPr>
        <p:spPr>
          <a:xfrm>
            <a:off x="4295245" y="3819712"/>
            <a:ext cx="204673" cy="203485"/>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6741256" y="803833"/>
            <a:ext cx="204085" cy="18319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1858066" y="803829"/>
            <a:ext cx="196331" cy="19633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8388857" y="803760"/>
            <a:ext cx="186776" cy="196919"/>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43"/>
          <p:cNvGrpSpPr/>
          <p:nvPr/>
        </p:nvGrpSpPr>
        <p:grpSpPr>
          <a:xfrm>
            <a:off x="8360411" y="3819870"/>
            <a:ext cx="215416" cy="156347"/>
            <a:chOff x="4604550" y="3714775"/>
            <a:chExt cx="439625" cy="319075"/>
          </a:xfrm>
        </p:grpSpPr>
        <p:sp>
          <p:nvSpPr>
            <p:cNvPr id="473" name="Google Shape;47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3"/>
          <p:cNvGrpSpPr/>
          <p:nvPr/>
        </p:nvGrpSpPr>
        <p:grpSpPr>
          <a:xfrm>
            <a:off x="5136703" y="803961"/>
            <a:ext cx="178433" cy="227360"/>
            <a:chOff x="1959600" y="4980625"/>
            <a:chExt cx="364150" cy="464000"/>
          </a:xfrm>
        </p:grpSpPr>
        <p:sp>
          <p:nvSpPr>
            <p:cNvPr id="476" name="Google Shape;476;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43"/>
          <p:cNvGrpSpPr/>
          <p:nvPr/>
        </p:nvGrpSpPr>
        <p:grpSpPr>
          <a:xfrm>
            <a:off x="6681679" y="2311865"/>
            <a:ext cx="263755" cy="253011"/>
            <a:chOff x="5233525" y="4954450"/>
            <a:chExt cx="538275" cy="516350"/>
          </a:xfrm>
        </p:grpSpPr>
        <p:sp>
          <p:nvSpPr>
            <p:cNvPr id="484" name="Google Shape;484;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3"/>
          <p:cNvGrpSpPr/>
          <p:nvPr/>
        </p:nvGrpSpPr>
        <p:grpSpPr>
          <a:xfrm>
            <a:off x="3424177" y="2311868"/>
            <a:ext cx="268532" cy="244069"/>
            <a:chOff x="4556450" y="4963575"/>
            <a:chExt cx="548025" cy="498100"/>
          </a:xfrm>
        </p:grpSpPr>
        <p:sp>
          <p:nvSpPr>
            <p:cNvPr id="496" name="Google Shape;496;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3"/>
          <p:cNvSpPr/>
          <p:nvPr/>
        </p:nvSpPr>
        <p:spPr>
          <a:xfrm>
            <a:off x="3469390" y="803833"/>
            <a:ext cx="215374" cy="215428"/>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4"/>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Funnel</a:t>
            </a:r>
            <a:endParaRPr/>
          </a:p>
        </p:txBody>
      </p:sp>
      <p:sp>
        <p:nvSpPr>
          <p:cNvPr id="507" name="Google Shape;507;p4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grpSp>
        <p:nvGrpSpPr>
          <p:cNvPr id="508" name="Google Shape;508;p44"/>
          <p:cNvGrpSpPr/>
          <p:nvPr/>
        </p:nvGrpSpPr>
        <p:grpSpPr>
          <a:xfrm>
            <a:off x="1989342" y="1413043"/>
            <a:ext cx="3608219" cy="3243858"/>
            <a:chOff x="3778727" y="4460423"/>
            <a:chExt cx="720160" cy="647438"/>
          </a:xfrm>
        </p:grpSpPr>
        <p:sp>
          <p:nvSpPr>
            <p:cNvPr id="509" name="Google Shape;50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PURCHASE</a:t>
              </a:r>
              <a:endParaRPr sz="1200" b="1" i="0" u="none" strike="noStrike" cap="none">
                <a:solidFill>
                  <a:schemeClr val="lt1"/>
                </a:solidFill>
                <a:latin typeface="Roboto"/>
                <a:ea typeface="Roboto"/>
                <a:cs typeface="Roboto"/>
                <a:sym typeface="Roboto"/>
              </a:endParaRPr>
            </a:p>
          </p:txBody>
        </p:sp>
        <p:sp>
          <p:nvSpPr>
            <p:cNvPr id="510" name="Google Shape;51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LOYALTY</a:t>
              </a:r>
              <a:endParaRPr sz="1200" b="1" i="0" u="none" strike="noStrike" cap="none">
                <a:solidFill>
                  <a:schemeClr val="lt1"/>
                </a:solidFill>
                <a:latin typeface="Roboto"/>
                <a:ea typeface="Roboto"/>
                <a:cs typeface="Roboto"/>
                <a:sym typeface="Roboto"/>
              </a:endParaRPr>
            </a:p>
          </p:txBody>
        </p:sp>
        <p:sp>
          <p:nvSpPr>
            <p:cNvPr id="511" name="Google Shape;511;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AWARENESS</a:t>
              </a:r>
              <a:endParaRPr sz="1200" b="1" i="0" u="none" strike="noStrike" cap="none">
                <a:solidFill>
                  <a:schemeClr val="lt1"/>
                </a:solidFill>
                <a:latin typeface="Roboto"/>
                <a:ea typeface="Roboto"/>
                <a:cs typeface="Roboto"/>
                <a:sym typeface="Roboto"/>
              </a:endParaRPr>
            </a:p>
          </p:txBody>
        </p:sp>
        <p:sp>
          <p:nvSpPr>
            <p:cNvPr id="512" name="Google Shape;51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EVALUATION</a:t>
              </a:r>
              <a:endParaRPr sz="1200" b="1" i="0" u="none" strike="noStrike" cap="none">
                <a:solidFill>
                  <a:schemeClr val="lt1"/>
                </a:solidFill>
                <a:latin typeface="Roboto"/>
                <a:ea typeface="Roboto"/>
                <a:cs typeface="Roboto"/>
                <a:sym typeface="Roboto"/>
              </a:endParaRPr>
            </a:p>
          </p:txBody>
        </p:sp>
        <p:sp>
          <p:nvSpPr>
            <p:cNvPr id="513" name="Google Shape;51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DISCOVERY</a:t>
              </a:r>
              <a:endParaRPr sz="1200" b="1" i="0" u="none" strike="noStrike" cap="none">
                <a:solidFill>
                  <a:schemeClr val="lt1"/>
                </a:solidFill>
                <a:latin typeface="Roboto"/>
                <a:ea typeface="Roboto"/>
                <a:cs typeface="Roboto"/>
                <a:sym typeface="Roboto"/>
              </a:endParaRPr>
            </a:p>
          </p:txBody>
        </p:sp>
        <p:sp>
          <p:nvSpPr>
            <p:cNvPr id="514" name="Google Shape;51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Roboto"/>
                  <a:ea typeface="Roboto"/>
                  <a:cs typeface="Roboto"/>
                  <a:sym typeface="Roboto"/>
                </a:rPr>
                <a:t>INTENT</a:t>
              </a:r>
              <a:endParaRPr sz="1200" b="1" i="0" u="none" strike="noStrike" cap="none">
                <a:solidFill>
                  <a:schemeClr val="lt1"/>
                </a:solidFill>
                <a:latin typeface="Roboto"/>
                <a:ea typeface="Roboto"/>
                <a:cs typeface="Roboto"/>
                <a:sym typeface="Roboto"/>
              </a:endParaRPr>
            </a:p>
          </p:txBody>
        </p:sp>
        <p:sp>
          <p:nvSpPr>
            <p:cNvPr id="515" name="Google Shape;51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Roboto"/>
                <a:ea typeface="Roboto"/>
                <a:cs typeface="Roboto"/>
                <a:sym typeface="Roboto"/>
              </a:endParaRPr>
            </a:p>
          </p:txBody>
        </p:sp>
      </p:grpSp>
      <p:cxnSp>
        <p:nvCxnSpPr>
          <p:cNvPr id="516" name="Google Shape;516;p44"/>
          <p:cNvCxnSpPr/>
          <p:nvPr/>
        </p:nvCxnSpPr>
        <p:spPr>
          <a:xfrm>
            <a:off x="551760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517" name="Google Shape;517;p44"/>
          <p:cNvSpPr txBox="1"/>
          <p:nvPr/>
        </p:nvSpPr>
        <p:spPr>
          <a:xfrm>
            <a:off x="6636100" y="177802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18" name="Google Shape;518;p44"/>
          <p:cNvCxnSpPr/>
          <p:nvPr/>
        </p:nvCxnSpPr>
        <p:spPr>
          <a:xfrm>
            <a:off x="536192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519" name="Google Shape;519;p44"/>
          <p:cNvSpPr txBox="1"/>
          <p:nvPr/>
        </p:nvSpPr>
        <p:spPr>
          <a:xfrm>
            <a:off x="6636100" y="225964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0" name="Google Shape;520;p44"/>
          <p:cNvCxnSpPr/>
          <p:nvPr/>
        </p:nvCxnSpPr>
        <p:spPr>
          <a:xfrm>
            <a:off x="514070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521" name="Google Shape;521;p44"/>
          <p:cNvSpPr txBox="1"/>
          <p:nvPr/>
        </p:nvSpPr>
        <p:spPr>
          <a:xfrm>
            <a:off x="6636100" y="274125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2" name="Google Shape;522;p44"/>
          <p:cNvCxnSpPr/>
          <p:nvPr/>
        </p:nvCxnSpPr>
        <p:spPr>
          <a:xfrm>
            <a:off x="495225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523" name="Google Shape;523;p44"/>
          <p:cNvSpPr txBox="1"/>
          <p:nvPr/>
        </p:nvSpPr>
        <p:spPr>
          <a:xfrm>
            <a:off x="6636100" y="322287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4" name="Google Shape;524;p44"/>
          <p:cNvCxnSpPr/>
          <p:nvPr/>
        </p:nvCxnSpPr>
        <p:spPr>
          <a:xfrm>
            <a:off x="474740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525" name="Google Shape;525;p44"/>
          <p:cNvSpPr txBox="1"/>
          <p:nvPr/>
        </p:nvSpPr>
        <p:spPr>
          <a:xfrm>
            <a:off x="6636100" y="3704485"/>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cxnSp>
        <p:nvCxnSpPr>
          <p:cNvPr id="526" name="Google Shape;526;p44"/>
          <p:cNvCxnSpPr/>
          <p:nvPr/>
        </p:nvCxnSpPr>
        <p:spPr>
          <a:xfrm>
            <a:off x="453437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527" name="Google Shape;527;p44"/>
          <p:cNvSpPr txBox="1"/>
          <p:nvPr/>
        </p:nvSpPr>
        <p:spPr>
          <a:xfrm>
            <a:off x="6636100" y="4186100"/>
            <a:ext cx="18984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Roboto"/>
                <a:ea typeface="Roboto"/>
                <a:cs typeface="Roboto"/>
                <a:sym typeface="Roboto"/>
              </a:rPr>
              <a:t>Insert your content</a:t>
            </a:r>
            <a:endParaRPr sz="1000">
              <a:solidFill>
                <a:schemeClr val="dk2"/>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Presentation</a:t>
            </a:r>
            <a:endParaRPr/>
          </a:p>
        </p:txBody>
      </p:sp>
      <p:sp>
        <p:nvSpPr>
          <p:cNvPr id="533" name="Google Shape;533;p4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534" name="Google Shape;534;p45"/>
          <p:cNvPicPr preferRelativeResize="0"/>
          <p:nvPr/>
        </p:nvPicPr>
        <p:blipFill rotWithShape="1">
          <a:blip r:embed="rId3">
            <a:alphaModFix/>
          </a:blip>
          <a:srcRect l="19633" t="9820" b="9812"/>
          <a:stretch/>
        </p:blipFill>
        <p:spPr>
          <a:xfrm>
            <a:off x="855300" y="1759975"/>
            <a:ext cx="1489200" cy="1489200"/>
          </a:xfrm>
          <a:prstGeom prst="ellipse">
            <a:avLst/>
          </a:prstGeom>
          <a:noFill/>
          <a:ln>
            <a:noFill/>
          </a:ln>
        </p:spPr>
      </p:pic>
      <p:sp>
        <p:nvSpPr>
          <p:cNvPr id="535" name="Google Shape;535;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Imani Jackson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6" name="Google Shape;536;p45"/>
          <p:cNvPicPr preferRelativeResize="0"/>
          <p:nvPr/>
        </p:nvPicPr>
        <p:blipFill rotWithShape="1">
          <a:blip r:embed="rId4">
            <a:alphaModFix/>
          </a:blip>
          <a:srcRect/>
          <a:stretch/>
        </p:blipFill>
        <p:spPr>
          <a:xfrm>
            <a:off x="2835025" y="1759975"/>
            <a:ext cx="1489200" cy="1489200"/>
          </a:xfrm>
          <a:prstGeom prst="ellipse">
            <a:avLst/>
          </a:prstGeom>
          <a:noFill/>
          <a:ln>
            <a:noFill/>
          </a:ln>
        </p:spPr>
      </p:pic>
      <p:sp>
        <p:nvSpPr>
          <p:cNvPr id="537" name="Google Shape;537;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Marcos Galán</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38" name="Google Shape;538;p45"/>
          <p:cNvPicPr preferRelativeResize="0"/>
          <p:nvPr/>
        </p:nvPicPr>
        <p:blipFill rotWithShape="1">
          <a:blip r:embed="rId5">
            <a:alphaModFix/>
          </a:blip>
          <a:srcRect l="47271" t="22330" b="24940"/>
          <a:stretch/>
        </p:blipFill>
        <p:spPr>
          <a:xfrm>
            <a:off x="4814750" y="1759975"/>
            <a:ext cx="1489200" cy="1489200"/>
          </a:xfrm>
          <a:prstGeom prst="ellipse">
            <a:avLst/>
          </a:prstGeom>
          <a:noFill/>
          <a:ln>
            <a:noFill/>
          </a:ln>
        </p:spPr>
      </p:pic>
      <p:sp>
        <p:nvSpPr>
          <p:cNvPr id="539" name="Google Shape;539;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Ixchel Valdía</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pic>
        <p:nvPicPr>
          <p:cNvPr id="540" name="Google Shape;540;p45"/>
          <p:cNvPicPr preferRelativeResize="0"/>
          <p:nvPr/>
        </p:nvPicPr>
        <p:blipFill rotWithShape="1">
          <a:blip r:embed="rId6">
            <a:alphaModFix/>
          </a:blip>
          <a:srcRect t="3926" b="29406"/>
          <a:stretch/>
        </p:blipFill>
        <p:spPr>
          <a:xfrm>
            <a:off x="6794475" y="1759975"/>
            <a:ext cx="1489200" cy="1489200"/>
          </a:xfrm>
          <a:prstGeom prst="ellipse">
            <a:avLst/>
          </a:prstGeom>
          <a:noFill/>
          <a:ln>
            <a:noFill/>
          </a:ln>
        </p:spPr>
      </p:pic>
      <p:sp>
        <p:nvSpPr>
          <p:cNvPr id="541" name="Google Shape;541;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Nils Årud</a:t>
            </a:r>
            <a:r>
              <a:rPr lang="en">
                <a:latin typeface="Roboto"/>
                <a:ea typeface="Roboto"/>
                <a:cs typeface="Roboto"/>
                <a:sym typeface="Roboto"/>
              </a:rPr>
              <a:t/>
            </a:r>
            <a:br>
              <a:rPr lang="en">
                <a:latin typeface="Roboto"/>
                <a:ea typeface="Roboto"/>
                <a:cs typeface="Roboto"/>
                <a:sym typeface="Roboto"/>
              </a:rPr>
            </a:br>
            <a:r>
              <a:rPr lang="en" sz="800">
                <a:solidFill>
                  <a:schemeClr val="dk2"/>
                </a:solidFill>
                <a:latin typeface="Roboto"/>
                <a:ea typeface="Roboto"/>
                <a:cs typeface="Roboto"/>
                <a:sym typeface="Roboto"/>
              </a:rPr>
              <a:t>JOB TITLE</a:t>
            </a:r>
            <a:endParaRPr sz="800">
              <a:solidFill>
                <a:schemeClr val="dk2"/>
              </a:solidFill>
              <a:latin typeface="Roboto"/>
              <a:ea typeface="Roboto"/>
              <a:cs typeface="Roboto"/>
              <a:sym typeface="Roboto"/>
            </a:endParaRPr>
          </a:p>
          <a:p>
            <a:pPr marL="0" lvl="0" indent="0" algn="ctr" rtl="0">
              <a:spcBef>
                <a:spcPts val="400"/>
              </a:spcBef>
              <a:spcAft>
                <a:spcPts val="0"/>
              </a:spcAft>
              <a:buNone/>
            </a:pPr>
            <a:r>
              <a:rPr lang="en" sz="900">
                <a:solidFill>
                  <a:schemeClr val="dk2"/>
                </a:solidFill>
                <a:latin typeface="Roboto"/>
                <a:ea typeface="Roboto"/>
                <a:cs typeface="Roboto"/>
                <a:sym typeface="Roboto"/>
              </a:rPr>
              <a:t>Blue is the colour of the clear sky and the deep sea</a:t>
            </a:r>
            <a:endParaRPr>
              <a:latin typeface="Roboto"/>
              <a:ea typeface="Roboto"/>
              <a:cs typeface="Roboto"/>
              <a:sym typeface="Roboto"/>
            </a:endParaRPr>
          </a:p>
          <a:p>
            <a:pPr marL="0" lvl="0" indent="0" algn="ctr" rtl="0">
              <a:spcBef>
                <a:spcPts val="400"/>
              </a:spcBef>
              <a:spcAft>
                <a:spcPts val="400"/>
              </a:spcAft>
              <a:buNone/>
            </a:pP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46"/>
          <p:cNvSpPr txBox="1">
            <a:spLocks noGrp="1"/>
          </p:cNvSpPr>
          <p:nvPr>
            <p:ph type="title" idx="4294967295"/>
          </p:nvPr>
        </p:nvSpPr>
        <p:spPr>
          <a:xfrm>
            <a:off x="965425" y="0"/>
            <a:ext cx="7711500" cy="73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t>Competitor Matrix</a:t>
            </a:r>
            <a:endParaRPr sz="1200"/>
          </a:p>
        </p:txBody>
      </p:sp>
      <p:sp>
        <p:nvSpPr>
          <p:cNvPr id="547" name="Google Shape;547;p46"/>
          <p:cNvSpPr/>
          <p:nvPr/>
        </p:nvSpPr>
        <p:spPr>
          <a:xfrm>
            <a:off x="509192" y="748691"/>
            <a:ext cx="8125500" cy="416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46"/>
          <p:cNvGrpSpPr/>
          <p:nvPr/>
        </p:nvGrpSpPr>
        <p:grpSpPr>
          <a:xfrm>
            <a:off x="678461" y="748701"/>
            <a:ext cx="7786712" cy="4165900"/>
            <a:chOff x="638138" y="467100"/>
            <a:chExt cx="7867750" cy="4194000"/>
          </a:xfrm>
        </p:grpSpPr>
        <p:cxnSp>
          <p:nvCxnSpPr>
            <p:cNvPr id="549" name="Google Shape;549;p46"/>
            <p:cNvCxnSpPr/>
            <p:nvPr/>
          </p:nvCxnSpPr>
          <p:spPr>
            <a:xfrm>
              <a:off x="638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46"/>
            <p:cNvCxnSpPr/>
            <p:nvPr/>
          </p:nvCxnSpPr>
          <p:spPr>
            <a:xfrm>
              <a:off x="809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1" name="Google Shape;551;p46"/>
            <p:cNvCxnSpPr/>
            <p:nvPr/>
          </p:nvCxnSpPr>
          <p:spPr>
            <a:xfrm>
              <a:off x="980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46"/>
            <p:cNvCxnSpPr/>
            <p:nvPr/>
          </p:nvCxnSpPr>
          <p:spPr>
            <a:xfrm>
              <a:off x="1151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3" name="Google Shape;553;p46"/>
            <p:cNvCxnSpPr/>
            <p:nvPr/>
          </p:nvCxnSpPr>
          <p:spPr>
            <a:xfrm>
              <a:off x="1322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6"/>
            <p:cNvCxnSpPr/>
            <p:nvPr/>
          </p:nvCxnSpPr>
          <p:spPr>
            <a:xfrm>
              <a:off x="1493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46"/>
            <p:cNvCxnSpPr/>
            <p:nvPr/>
          </p:nvCxnSpPr>
          <p:spPr>
            <a:xfrm>
              <a:off x="1664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46"/>
            <p:cNvCxnSpPr/>
            <p:nvPr/>
          </p:nvCxnSpPr>
          <p:spPr>
            <a:xfrm>
              <a:off x="1835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46"/>
            <p:cNvCxnSpPr/>
            <p:nvPr/>
          </p:nvCxnSpPr>
          <p:spPr>
            <a:xfrm>
              <a:off x="2006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46"/>
            <p:cNvCxnSpPr/>
            <p:nvPr/>
          </p:nvCxnSpPr>
          <p:spPr>
            <a:xfrm>
              <a:off x="2177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46"/>
            <p:cNvCxnSpPr/>
            <p:nvPr/>
          </p:nvCxnSpPr>
          <p:spPr>
            <a:xfrm>
              <a:off x="2348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46"/>
            <p:cNvCxnSpPr/>
            <p:nvPr/>
          </p:nvCxnSpPr>
          <p:spPr>
            <a:xfrm>
              <a:off x="2519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46"/>
            <p:cNvCxnSpPr/>
            <p:nvPr/>
          </p:nvCxnSpPr>
          <p:spPr>
            <a:xfrm>
              <a:off x="2690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2" name="Google Shape;562;p46"/>
            <p:cNvCxnSpPr/>
            <p:nvPr/>
          </p:nvCxnSpPr>
          <p:spPr>
            <a:xfrm>
              <a:off x="2861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3" name="Google Shape;563;p46"/>
            <p:cNvCxnSpPr/>
            <p:nvPr/>
          </p:nvCxnSpPr>
          <p:spPr>
            <a:xfrm>
              <a:off x="3032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46"/>
            <p:cNvCxnSpPr/>
            <p:nvPr/>
          </p:nvCxnSpPr>
          <p:spPr>
            <a:xfrm>
              <a:off x="3203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6"/>
            <p:cNvCxnSpPr/>
            <p:nvPr/>
          </p:nvCxnSpPr>
          <p:spPr>
            <a:xfrm>
              <a:off x="3374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46"/>
            <p:cNvCxnSpPr/>
            <p:nvPr/>
          </p:nvCxnSpPr>
          <p:spPr>
            <a:xfrm>
              <a:off x="3545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46"/>
            <p:cNvCxnSpPr/>
            <p:nvPr/>
          </p:nvCxnSpPr>
          <p:spPr>
            <a:xfrm>
              <a:off x="3716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46"/>
            <p:cNvCxnSpPr/>
            <p:nvPr/>
          </p:nvCxnSpPr>
          <p:spPr>
            <a:xfrm>
              <a:off x="3887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46"/>
            <p:cNvCxnSpPr/>
            <p:nvPr/>
          </p:nvCxnSpPr>
          <p:spPr>
            <a:xfrm>
              <a:off x="40588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46"/>
            <p:cNvCxnSpPr/>
            <p:nvPr/>
          </p:nvCxnSpPr>
          <p:spPr>
            <a:xfrm>
              <a:off x="42299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46"/>
            <p:cNvCxnSpPr/>
            <p:nvPr/>
          </p:nvCxnSpPr>
          <p:spPr>
            <a:xfrm>
              <a:off x="44009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6"/>
            <p:cNvCxnSpPr/>
            <p:nvPr/>
          </p:nvCxnSpPr>
          <p:spPr>
            <a:xfrm>
              <a:off x="47430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46"/>
            <p:cNvCxnSpPr/>
            <p:nvPr/>
          </p:nvCxnSpPr>
          <p:spPr>
            <a:xfrm>
              <a:off x="49141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46"/>
            <p:cNvCxnSpPr/>
            <p:nvPr/>
          </p:nvCxnSpPr>
          <p:spPr>
            <a:xfrm>
              <a:off x="50851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46"/>
            <p:cNvCxnSpPr/>
            <p:nvPr/>
          </p:nvCxnSpPr>
          <p:spPr>
            <a:xfrm>
              <a:off x="52561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46"/>
            <p:cNvCxnSpPr/>
            <p:nvPr/>
          </p:nvCxnSpPr>
          <p:spPr>
            <a:xfrm>
              <a:off x="54272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46"/>
            <p:cNvCxnSpPr/>
            <p:nvPr/>
          </p:nvCxnSpPr>
          <p:spPr>
            <a:xfrm>
              <a:off x="55982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8" name="Google Shape;578;p46"/>
            <p:cNvCxnSpPr/>
            <p:nvPr/>
          </p:nvCxnSpPr>
          <p:spPr>
            <a:xfrm>
              <a:off x="57692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46"/>
            <p:cNvCxnSpPr/>
            <p:nvPr/>
          </p:nvCxnSpPr>
          <p:spPr>
            <a:xfrm>
              <a:off x="59403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0" name="Google Shape;580;p46"/>
            <p:cNvCxnSpPr/>
            <p:nvPr/>
          </p:nvCxnSpPr>
          <p:spPr>
            <a:xfrm>
              <a:off x="61113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1" name="Google Shape;581;p46"/>
            <p:cNvCxnSpPr/>
            <p:nvPr/>
          </p:nvCxnSpPr>
          <p:spPr>
            <a:xfrm>
              <a:off x="62824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2" name="Google Shape;582;p46"/>
            <p:cNvCxnSpPr/>
            <p:nvPr/>
          </p:nvCxnSpPr>
          <p:spPr>
            <a:xfrm>
              <a:off x="64534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3" name="Google Shape;583;p46"/>
            <p:cNvCxnSpPr/>
            <p:nvPr/>
          </p:nvCxnSpPr>
          <p:spPr>
            <a:xfrm>
              <a:off x="66244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4" name="Google Shape;584;p46"/>
            <p:cNvCxnSpPr/>
            <p:nvPr/>
          </p:nvCxnSpPr>
          <p:spPr>
            <a:xfrm>
              <a:off x="67955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46"/>
            <p:cNvCxnSpPr/>
            <p:nvPr/>
          </p:nvCxnSpPr>
          <p:spPr>
            <a:xfrm>
              <a:off x="69665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46"/>
            <p:cNvCxnSpPr/>
            <p:nvPr/>
          </p:nvCxnSpPr>
          <p:spPr>
            <a:xfrm>
              <a:off x="713758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46"/>
            <p:cNvCxnSpPr/>
            <p:nvPr/>
          </p:nvCxnSpPr>
          <p:spPr>
            <a:xfrm>
              <a:off x="730862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46"/>
            <p:cNvCxnSpPr/>
            <p:nvPr/>
          </p:nvCxnSpPr>
          <p:spPr>
            <a:xfrm>
              <a:off x="747966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46"/>
            <p:cNvCxnSpPr/>
            <p:nvPr/>
          </p:nvCxnSpPr>
          <p:spPr>
            <a:xfrm>
              <a:off x="765070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46"/>
            <p:cNvCxnSpPr/>
            <p:nvPr/>
          </p:nvCxnSpPr>
          <p:spPr>
            <a:xfrm>
              <a:off x="7821738"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46"/>
            <p:cNvCxnSpPr/>
            <p:nvPr/>
          </p:nvCxnSpPr>
          <p:spPr>
            <a:xfrm>
              <a:off x="7992775"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46"/>
            <p:cNvCxnSpPr/>
            <p:nvPr/>
          </p:nvCxnSpPr>
          <p:spPr>
            <a:xfrm>
              <a:off x="8163813"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46"/>
            <p:cNvCxnSpPr/>
            <p:nvPr/>
          </p:nvCxnSpPr>
          <p:spPr>
            <a:xfrm>
              <a:off x="8334850" y="46710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46"/>
            <p:cNvCxnSpPr/>
            <p:nvPr/>
          </p:nvCxnSpPr>
          <p:spPr>
            <a:xfrm>
              <a:off x="8505888" y="467100"/>
              <a:ext cx="0" cy="4194000"/>
            </a:xfrm>
            <a:prstGeom prst="straightConnector1">
              <a:avLst/>
            </a:prstGeom>
            <a:noFill/>
            <a:ln w="9525" cap="flat" cmpd="sng">
              <a:solidFill>
                <a:schemeClr val="dk2"/>
              </a:solidFill>
              <a:prstDash val="solid"/>
              <a:round/>
              <a:headEnd type="none" w="med" len="med"/>
              <a:tailEnd type="none" w="med" len="med"/>
            </a:ln>
          </p:spPr>
        </p:cxnSp>
      </p:grpSp>
      <p:sp>
        <p:nvSpPr>
          <p:cNvPr id="595" name="Google Shape;595;p4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grpSp>
        <p:nvGrpSpPr>
          <p:cNvPr id="596" name="Google Shape;596;p46"/>
          <p:cNvGrpSpPr/>
          <p:nvPr/>
        </p:nvGrpSpPr>
        <p:grpSpPr>
          <a:xfrm>
            <a:off x="509191" y="922240"/>
            <a:ext cx="8125456" cy="3818499"/>
            <a:chOff x="467088" y="642474"/>
            <a:chExt cx="4194000" cy="3858239"/>
          </a:xfrm>
        </p:grpSpPr>
        <p:cxnSp>
          <p:nvCxnSpPr>
            <p:cNvPr id="597" name="Google Shape;597;p46"/>
            <p:cNvCxnSpPr/>
            <p:nvPr/>
          </p:nvCxnSpPr>
          <p:spPr>
            <a:xfrm>
              <a:off x="2564088" y="-145452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46"/>
            <p:cNvCxnSpPr/>
            <p:nvPr/>
          </p:nvCxnSpPr>
          <p:spPr>
            <a:xfrm>
              <a:off x="2564088" y="-127915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46"/>
            <p:cNvCxnSpPr/>
            <p:nvPr/>
          </p:nvCxnSpPr>
          <p:spPr>
            <a:xfrm>
              <a:off x="2564088" y="-110377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0" name="Google Shape;600;p46"/>
            <p:cNvCxnSpPr/>
            <p:nvPr/>
          </p:nvCxnSpPr>
          <p:spPr>
            <a:xfrm>
              <a:off x="2564088" y="-92840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46"/>
            <p:cNvCxnSpPr/>
            <p:nvPr/>
          </p:nvCxnSpPr>
          <p:spPr>
            <a:xfrm>
              <a:off x="2564088" y="-75302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46"/>
            <p:cNvCxnSpPr/>
            <p:nvPr/>
          </p:nvCxnSpPr>
          <p:spPr>
            <a:xfrm>
              <a:off x="2564088" y="-57765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46"/>
            <p:cNvCxnSpPr/>
            <p:nvPr/>
          </p:nvCxnSpPr>
          <p:spPr>
            <a:xfrm>
              <a:off x="2564088" y="-40227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46"/>
            <p:cNvCxnSpPr/>
            <p:nvPr/>
          </p:nvCxnSpPr>
          <p:spPr>
            <a:xfrm>
              <a:off x="2564088" y="-22690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46"/>
            <p:cNvCxnSpPr/>
            <p:nvPr/>
          </p:nvCxnSpPr>
          <p:spPr>
            <a:xfrm>
              <a:off x="2564088" y="-5153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46"/>
            <p:cNvCxnSpPr/>
            <p:nvPr/>
          </p:nvCxnSpPr>
          <p:spPr>
            <a:xfrm>
              <a:off x="2564088" y="12384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46"/>
            <p:cNvCxnSpPr/>
            <p:nvPr/>
          </p:nvCxnSpPr>
          <p:spPr>
            <a:xfrm>
              <a:off x="2564088" y="29921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46"/>
            <p:cNvCxnSpPr/>
            <p:nvPr/>
          </p:nvCxnSpPr>
          <p:spPr>
            <a:xfrm>
              <a:off x="2564088" y="649968"/>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09" name="Google Shape;609;p46"/>
            <p:cNvCxnSpPr/>
            <p:nvPr/>
          </p:nvCxnSpPr>
          <p:spPr>
            <a:xfrm>
              <a:off x="2564088" y="825343"/>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46"/>
            <p:cNvCxnSpPr/>
            <p:nvPr/>
          </p:nvCxnSpPr>
          <p:spPr>
            <a:xfrm>
              <a:off x="2564088" y="1000717"/>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46"/>
            <p:cNvCxnSpPr/>
            <p:nvPr/>
          </p:nvCxnSpPr>
          <p:spPr>
            <a:xfrm>
              <a:off x="2564088" y="1176092"/>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6"/>
            <p:cNvCxnSpPr/>
            <p:nvPr/>
          </p:nvCxnSpPr>
          <p:spPr>
            <a:xfrm>
              <a:off x="2564088" y="1351466"/>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6"/>
            <p:cNvCxnSpPr/>
            <p:nvPr/>
          </p:nvCxnSpPr>
          <p:spPr>
            <a:xfrm>
              <a:off x="2564088" y="1526841"/>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6"/>
            <p:cNvCxnSpPr/>
            <p:nvPr/>
          </p:nvCxnSpPr>
          <p:spPr>
            <a:xfrm>
              <a:off x="2564088" y="1702215"/>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6"/>
            <p:cNvCxnSpPr/>
            <p:nvPr/>
          </p:nvCxnSpPr>
          <p:spPr>
            <a:xfrm>
              <a:off x="2564088" y="1877590"/>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6"/>
            <p:cNvCxnSpPr/>
            <p:nvPr/>
          </p:nvCxnSpPr>
          <p:spPr>
            <a:xfrm>
              <a:off x="2564088" y="2052964"/>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6"/>
            <p:cNvCxnSpPr/>
            <p:nvPr/>
          </p:nvCxnSpPr>
          <p:spPr>
            <a:xfrm>
              <a:off x="2564088" y="2228339"/>
              <a:ext cx="0" cy="4194000"/>
            </a:xfrm>
            <a:prstGeom prst="straightConnector1">
              <a:avLst/>
            </a:prstGeom>
            <a:noFill/>
            <a:ln w="9525" cap="flat" cmpd="sng">
              <a:solidFill>
                <a:schemeClr val="dk2"/>
              </a:solidFill>
              <a:prstDash val="solid"/>
              <a:round/>
              <a:headEnd type="none" w="med" len="med"/>
              <a:tailEnd type="none" w="med" len="med"/>
            </a:ln>
          </p:spPr>
        </p:cxnSp>
        <p:cxnSp>
          <p:nvCxnSpPr>
            <p:cNvPr id="618" name="Google Shape;618;p46"/>
            <p:cNvCxnSpPr/>
            <p:nvPr/>
          </p:nvCxnSpPr>
          <p:spPr>
            <a:xfrm>
              <a:off x="2564088" y="2403713"/>
              <a:ext cx="0" cy="4194000"/>
            </a:xfrm>
            <a:prstGeom prst="straightConnector1">
              <a:avLst/>
            </a:prstGeom>
            <a:noFill/>
            <a:ln w="9525" cap="flat" cmpd="sng">
              <a:solidFill>
                <a:schemeClr val="dk2"/>
              </a:solidFill>
              <a:prstDash val="solid"/>
              <a:round/>
              <a:headEnd type="none" w="med" len="med"/>
              <a:tailEnd type="none" w="med" len="med"/>
            </a:ln>
          </p:spPr>
        </p:cxnSp>
      </p:grpSp>
      <p:cxnSp>
        <p:nvCxnSpPr>
          <p:cNvPr id="619" name="Google Shape;619;p46"/>
          <p:cNvCxnSpPr/>
          <p:nvPr/>
        </p:nvCxnSpPr>
        <p:spPr>
          <a:xfrm>
            <a:off x="4571975" y="748691"/>
            <a:ext cx="0" cy="4165800"/>
          </a:xfrm>
          <a:prstGeom prst="straightConnector1">
            <a:avLst/>
          </a:prstGeom>
          <a:noFill/>
          <a:ln w="19050" cap="flat" cmpd="sng">
            <a:solidFill>
              <a:schemeClr val="lt1"/>
            </a:solidFill>
            <a:prstDash val="solid"/>
            <a:round/>
            <a:headEnd type="triangle" w="sm" len="sm"/>
            <a:tailEnd type="triangle" w="sm" len="sm"/>
          </a:ln>
        </p:spPr>
      </p:cxnSp>
      <p:cxnSp>
        <p:nvCxnSpPr>
          <p:cNvPr id="620" name="Google Shape;620;p46"/>
          <p:cNvCxnSpPr/>
          <p:nvPr/>
        </p:nvCxnSpPr>
        <p:spPr>
          <a:xfrm>
            <a:off x="509192" y="2831596"/>
            <a:ext cx="8125500" cy="0"/>
          </a:xfrm>
          <a:prstGeom prst="straightConnector1">
            <a:avLst/>
          </a:prstGeom>
          <a:noFill/>
          <a:ln w="19050" cap="flat" cmpd="sng">
            <a:solidFill>
              <a:schemeClr val="lt1"/>
            </a:solidFill>
            <a:prstDash val="solid"/>
            <a:round/>
            <a:headEnd type="triangle" w="sm" len="sm"/>
            <a:tailEnd type="triangle" w="sm" len="sm"/>
          </a:ln>
        </p:spPr>
      </p:cxnSp>
      <p:sp>
        <p:nvSpPr>
          <p:cNvPr id="621" name="Google Shape;621;p46"/>
          <p:cNvSpPr txBox="1"/>
          <p:nvPr/>
        </p:nvSpPr>
        <p:spPr>
          <a:xfrm rot="-5400000">
            <a:off x="-209262" y="274983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1</a:t>
            </a:r>
            <a:endParaRPr sz="800">
              <a:solidFill>
                <a:schemeClr val="lt1"/>
              </a:solidFill>
              <a:latin typeface="Roboto"/>
              <a:ea typeface="Roboto"/>
              <a:cs typeface="Roboto"/>
              <a:sym typeface="Roboto"/>
            </a:endParaRPr>
          </a:p>
        </p:txBody>
      </p:sp>
      <p:sp>
        <p:nvSpPr>
          <p:cNvPr id="622" name="Google Shape;622;p46"/>
          <p:cNvSpPr txBox="1"/>
          <p:nvPr/>
        </p:nvSpPr>
        <p:spPr>
          <a:xfrm rot="5400000">
            <a:off x="8080063" y="2749822"/>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1</a:t>
            </a:r>
            <a:endParaRPr sz="800">
              <a:solidFill>
                <a:schemeClr val="lt1"/>
              </a:solidFill>
              <a:latin typeface="Roboto"/>
              <a:ea typeface="Roboto"/>
              <a:cs typeface="Roboto"/>
              <a:sym typeface="Roboto"/>
            </a:endParaRPr>
          </a:p>
        </p:txBody>
      </p:sp>
      <p:sp>
        <p:nvSpPr>
          <p:cNvPr id="623" name="Google Shape;623;p46"/>
          <p:cNvSpPr txBox="1"/>
          <p:nvPr/>
        </p:nvSpPr>
        <p:spPr>
          <a:xfrm>
            <a:off x="3935399" y="4914464"/>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LOW VALUE 2</a:t>
            </a:r>
            <a:endParaRPr sz="800">
              <a:solidFill>
                <a:schemeClr val="lt1"/>
              </a:solidFill>
              <a:latin typeface="Roboto"/>
              <a:ea typeface="Roboto"/>
              <a:cs typeface="Roboto"/>
              <a:sym typeface="Roboto"/>
            </a:endParaRPr>
          </a:p>
        </p:txBody>
      </p:sp>
      <p:sp>
        <p:nvSpPr>
          <p:cNvPr id="624" name="Google Shape;624;p46"/>
          <p:cNvSpPr txBox="1"/>
          <p:nvPr/>
        </p:nvSpPr>
        <p:spPr>
          <a:xfrm>
            <a:off x="3935350" y="585075"/>
            <a:ext cx="1273200" cy="1635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lt1"/>
                </a:solidFill>
                <a:latin typeface="Roboto"/>
                <a:ea typeface="Roboto"/>
                <a:cs typeface="Roboto"/>
                <a:sym typeface="Roboto"/>
              </a:rPr>
              <a:t>HIGH VALUE 2</a:t>
            </a:r>
            <a:endParaRPr sz="800">
              <a:solidFill>
                <a:schemeClr val="lt1"/>
              </a:solidFill>
              <a:latin typeface="Roboto"/>
              <a:ea typeface="Roboto"/>
              <a:cs typeface="Roboto"/>
              <a:sym typeface="Roboto"/>
            </a:endParaRPr>
          </a:p>
        </p:txBody>
      </p:sp>
      <p:sp>
        <p:nvSpPr>
          <p:cNvPr id="625" name="Google Shape;625;p46"/>
          <p:cNvSpPr/>
          <p:nvPr/>
        </p:nvSpPr>
        <p:spPr>
          <a:xfrm>
            <a:off x="6987733" y="1104156"/>
            <a:ext cx="990000" cy="9900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accent1"/>
                </a:solidFill>
                <a:latin typeface="Roboto"/>
                <a:ea typeface="Roboto"/>
                <a:cs typeface="Roboto"/>
                <a:sym typeface="Roboto"/>
              </a:rPr>
              <a:t>Our company</a:t>
            </a:r>
            <a:endParaRPr sz="800">
              <a:solidFill>
                <a:schemeClr val="accent1"/>
              </a:solidFill>
              <a:latin typeface="Roboto"/>
              <a:ea typeface="Roboto"/>
              <a:cs typeface="Roboto"/>
              <a:sym typeface="Roboto"/>
            </a:endParaRPr>
          </a:p>
        </p:txBody>
      </p:sp>
      <p:sp>
        <p:nvSpPr>
          <p:cNvPr id="626" name="Google Shape;626;p46"/>
          <p:cNvSpPr/>
          <p:nvPr/>
        </p:nvSpPr>
        <p:spPr>
          <a:xfrm>
            <a:off x="3145191" y="1568220"/>
            <a:ext cx="867000" cy="8670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7" name="Google Shape;627;p46"/>
          <p:cNvSpPr/>
          <p:nvPr/>
        </p:nvSpPr>
        <p:spPr>
          <a:xfrm>
            <a:off x="1415571" y="3722361"/>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8" name="Google Shape;628;p46"/>
          <p:cNvSpPr/>
          <p:nvPr/>
        </p:nvSpPr>
        <p:spPr>
          <a:xfrm>
            <a:off x="5616077" y="3204134"/>
            <a:ext cx="723000" cy="7230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29" name="Google Shape;629;p46"/>
          <p:cNvSpPr/>
          <p:nvPr/>
        </p:nvSpPr>
        <p:spPr>
          <a:xfrm>
            <a:off x="6507610" y="3650358"/>
            <a:ext cx="867000" cy="867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0" name="Google Shape;630;p46"/>
          <p:cNvSpPr/>
          <p:nvPr/>
        </p:nvSpPr>
        <p:spPr>
          <a:xfrm>
            <a:off x="4766806" y="845215"/>
            <a:ext cx="723000" cy="7230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
        <p:nvSpPr>
          <p:cNvPr id="631" name="Google Shape;631;p46"/>
          <p:cNvSpPr/>
          <p:nvPr/>
        </p:nvSpPr>
        <p:spPr>
          <a:xfrm>
            <a:off x="1149677" y="1224137"/>
            <a:ext cx="462300" cy="4623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Roboto"/>
                <a:ea typeface="Roboto"/>
                <a:cs typeface="Roboto"/>
                <a:sym typeface="Roboto"/>
              </a:rPr>
              <a:t>Competitor</a:t>
            </a:r>
            <a:endParaRPr sz="800">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7"/>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Weekly Planner</a:t>
            </a:r>
            <a:endParaRPr/>
          </a:p>
        </p:txBody>
      </p:sp>
      <p:sp>
        <p:nvSpPr>
          <p:cNvPr id="637" name="Google Shape;637;p4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graphicFrame>
        <p:nvGraphicFramePr>
          <p:cNvPr id="638" name="Google Shape;638;p47"/>
          <p:cNvGraphicFramePr/>
          <p:nvPr/>
        </p:nvGraphicFramePr>
        <p:xfrm>
          <a:off x="1139325" y="1025125"/>
          <a:ext cx="8004700" cy="3894800"/>
        </p:xfrm>
        <a:graphic>
          <a:graphicData uri="http://schemas.openxmlformats.org/drawingml/2006/table">
            <a:tbl>
              <a:tblPr>
                <a:noFill/>
                <a:tableStyleId>{2091BD0C-065F-43EE-8344-79AE29CD5F3C}</a:tableStyleId>
              </a:tblPr>
              <a:tblGrid>
                <a:gridCol w="887100"/>
                <a:gridCol w="1016800"/>
                <a:gridCol w="1016800"/>
                <a:gridCol w="1016800"/>
                <a:gridCol w="1016800"/>
                <a:gridCol w="1016800"/>
                <a:gridCol w="1016800"/>
                <a:gridCol w="1016800"/>
              </a:tblGrid>
              <a:tr h="397425">
                <a:tc>
                  <a:txBody>
                    <a:bodyPr/>
                    <a:lstStyle/>
                    <a:p>
                      <a:pPr marL="0" lvl="0" indent="0" algn="r" rtl="0">
                        <a:spcBef>
                          <a:spcPts val="0"/>
                        </a:spcBef>
                        <a:spcAft>
                          <a:spcPts val="0"/>
                        </a:spcAft>
                        <a:buNone/>
                      </a:pPr>
                      <a:endParaRPr sz="800">
                        <a:solidFill>
                          <a:schemeClr val="dk2"/>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SUNDAY</a:t>
                      </a:r>
                      <a:endParaRPr sz="700">
                        <a:solidFill>
                          <a:schemeClr val="lt1"/>
                        </a:solidFill>
                        <a:latin typeface="Roboto"/>
                        <a:ea typeface="Roboto"/>
                        <a:cs typeface="Roboto"/>
                        <a:sym typeface="Robot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MONDAY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TUESDAY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WEDNESDAY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THURSDAY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FRIDAY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Roboto"/>
                          <a:ea typeface="Roboto"/>
                          <a:cs typeface="Roboto"/>
                          <a:sym typeface="Roboto"/>
                        </a:rPr>
                        <a:t>SATURDAY</a:t>
                      </a:r>
                      <a:endParaRPr sz="700">
                        <a:solidFill>
                          <a:schemeClr val="lt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9:00 - 9:45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10:00 - 10:45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11:00 - 11:45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12:00 - 13:15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 Free time</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2"/>
                    </a:solidFill>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13:30 - 14:15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14:30 - 15:15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499625">
                <a:tc>
                  <a:txBody>
                    <a:bodyPr/>
                    <a:lstStyle/>
                    <a:p>
                      <a:pPr marL="0" lvl="0" indent="0" algn="r" rtl="0">
                        <a:spcBef>
                          <a:spcPts val="0"/>
                        </a:spcBef>
                        <a:spcAft>
                          <a:spcPts val="0"/>
                        </a:spcAft>
                        <a:buNone/>
                      </a:pPr>
                      <a:r>
                        <a:rPr lang="en" sz="800">
                          <a:solidFill>
                            <a:schemeClr val="dk2"/>
                          </a:solidFill>
                          <a:latin typeface="Roboto"/>
                          <a:ea typeface="Roboto"/>
                          <a:cs typeface="Roboto"/>
                          <a:sym typeface="Roboto"/>
                        </a:rPr>
                        <a:t>15:30 - 16:15</a:t>
                      </a:r>
                      <a:endParaRPr sz="800">
                        <a:solidFill>
                          <a:schemeClr val="dk2"/>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Roboto"/>
                          <a:ea typeface="Roboto"/>
                          <a:cs typeface="Roboto"/>
                          <a:sym typeface="Roboto"/>
                        </a:rPr>
                        <a:t>Task</a:t>
                      </a:r>
                      <a:endParaRPr sz="800">
                        <a:solidFill>
                          <a:schemeClr val="dk1"/>
                        </a:solidFill>
                        <a:latin typeface="Roboto"/>
                        <a:ea typeface="Roboto"/>
                        <a:cs typeface="Roboto"/>
                        <a:sym typeface="Roboto"/>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2"/>
        <p:cNvGrpSpPr/>
        <p:nvPr/>
      </p:nvGrpSpPr>
      <p:grpSpPr>
        <a:xfrm>
          <a:off x="0" y="0"/>
          <a:ext cx="0" cy="0"/>
          <a:chOff x="0" y="0"/>
          <a:chExt cx="0" cy="0"/>
        </a:xfrm>
      </p:grpSpPr>
      <p:grpSp>
        <p:nvGrpSpPr>
          <p:cNvPr id="643" name="Google Shape;643;p48"/>
          <p:cNvGrpSpPr/>
          <p:nvPr/>
        </p:nvGrpSpPr>
        <p:grpSpPr>
          <a:xfrm>
            <a:off x="3303772" y="275619"/>
            <a:ext cx="342903" cy="447293"/>
            <a:chOff x="590250" y="244200"/>
            <a:chExt cx="407975" cy="532175"/>
          </a:xfrm>
        </p:grpSpPr>
        <p:sp>
          <p:nvSpPr>
            <p:cNvPr id="644" name="Google Shape;644;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48"/>
          <p:cNvGrpSpPr/>
          <p:nvPr/>
        </p:nvGrpSpPr>
        <p:grpSpPr>
          <a:xfrm>
            <a:off x="3856464" y="341641"/>
            <a:ext cx="372594" cy="310145"/>
            <a:chOff x="1247825" y="322750"/>
            <a:chExt cx="443300" cy="369000"/>
          </a:xfrm>
        </p:grpSpPr>
        <p:sp>
          <p:nvSpPr>
            <p:cNvPr id="659" name="Google Shape;659;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4429643" y="340107"/>
            <a:ext cx="356204" cy="313212"/>
            <a:chOff x="1929775" y="320925"/>
            <a:chExt cx="423800" cy="372650"/>
          </a:xfrm>
        </p:grpSpPr>
        <p:sp>
          <p:nvSpPr>
            <p:cNvPr id="665" name="Google Shape;665;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8"/>
          <p:cNvSpPr/>
          <p:nvPr/>
        </p:nvSpPr>
        <p:spPr>
          <a:xfrm>
            <a:off x="5026945" y="3288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5611913" y="329884"/>
            <a:ext cx="251793" cy="333679"/>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48"/>
          <p:cNvGrpSpPr/>
          <p:nvPr/>
        </p:nvGrpSpPr>
        <p:grpSpPr>
          <a:xfrm>
            <a:off x="6699287" y="304785"/>
            <a:ext cx="336767" cy="383835"/>
            <a:chOff x="4630125" y="278900"/>
            <a:chExt cx="400675" cy="456675"/>
          </a:xfrm>
        </p:grpSpPr>
        <p:sp>
          <p:nvSpPr>
            <p:cNvPr id="673" name="Google Shape;673;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8"/>
          <p:cNvSpPr/>
          <p:nvPr/>
        </p:nvSpPr>
        <p:spPr>
          <a:xfrm>
            <a:off x="7239876" y="3283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8"/>
          <p:cNvGrpSpPr/>
          <p:nvPr/>
        </p:nvGrpSpPr>
        <p:grpSpPr>
          <a:xfrm>
            <a:off x="3308899" y="851341"/>
            <a:ext cx="342882" cy="418128"/>
            <a:chOff x="596350" y="929175"/>
            <a:chExt cx="407950" cy="497475"/>
          </a:xfrm>
        </p:grpSpPr>
        <p:sp>
          <p:nvSpPr>
            <p:cNvPr id="679" name="Google Shape;679;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4433215" y="912256"/>
            <a:ext cx="349060" cy="298882"/>
            <a:chOff x="1934025" y="1001650"/>
            <a:chExt cx="415300" cy="355600"/>
          </a:xfrm>
        </p:grpSpPr>
        <p:sp>
          <p:nvSpPr>
            <p:cNvPr id="687" name="Google Shape;687;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48"/>
          <p:cNvSpPr/>
          <p:nvPr/>
        </p:nvSpPr>
        <p:spPr>
          <a:xfrm>
            <a:off x="4997274" y="8871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5562784" y="9045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132896" y="9071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709164" y="9102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8"/>
          <p:cNvGrpSpPr/>
          <p:nvPr/>
        </p:nvGrpSpPr>
        <p:grpSpPr>
          <a:xfrm>
            <a:off x="7257610" y="889731"/>
            <a:ext cx="350068" cy="350573"/>
            <a:chOff x="5294400" y="974850"/>
            <a:chExt cx="416500" cy="417100"/>
          </a:xfrm>
        </p:grpSpPr>
        <p:sp>
          <p:nvSpPr>
            <p:cNvPr id="696" name="Google Shape;696;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48"/>
          <p:cNvGrpSpPr/>
          <p:nvPr/>
        </p:nvGrpSpPr>
        <p:grpSpPr>
          <a:xfrm>
            <a:off x="7780632" y="850332"/>
            <a:ext cx="433992" cy="422729"/>
            <a:chOff x="5916675" y="927975"/>
            <a:chExt cx="516350" cy="502950"/>
          </a:xfrm>
        </p:grpSpPr>
        <p:sp>
          <p:nvSpPr>
            <p:cNvPr id="699" name="Google Shape;699;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 name="Google Shape;701;p48"/>
          <p:cNvGrpSpPr/>
          <p:nvPr/>
        </p:nvGrpSpPr>
        <p:grpSpPr>
          <a:xfrm>
            <a:off x="3282276" y="1499745"/>
            <a:ext cx="391001" cy="264085"/>
            <a:chOff x="564675" y="1700625"/>
            <a:chExt cx="465200" cy="314200"/>
          </a:xfrm>
        </p:grpSpPr>
        <p:sp>
          <p:nvSpPr>
            <p:cNvPr id="702" name="Google Shape;702;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8"/>
          <p:cNvGrpSpPr/>
          <p:nvPr/>
        </p:nvGrpSpPr>
        <p:grpSpPr>
          <a:xfrm>
            <a:off x="3847260" y="1435257"/>
            <a:ext cx="391001" cy="382827"/>
            <a:chOff x="1236875" y="1623900"/>
            <a:chExt cx="465200" cy="455475"/>
          </a:xfrm>
        </p:grpSpPr>
        <p:sp>
          <p:nvSpPr>
            <p:cNvPr id="706" name="Google Shape;706;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8"/>
          <p:cNvGrpSpPr/>
          <p:nvPr/>
        </p:nvGrpSpPr>
        <p:grpSpPr>
          <a:xfrm>
            <a:off x="4424515" y="1443452"/>
            <a:ext cx="366458" cy="366437"/>
            <a:chOff x="1923675" y="1633650"/>
            <a:chExt cx="436000" cy="435975"/>
          </a:xfrm>
        </p:grpSpPr>
        <p:sp>
          <p:nvSpPr>
            <p:cNvPr id="714" name="Google Shape;714;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8"/>
          <p:cNvGrpSpPr/>
          <p:nvPr/>
        </p:nvGrpSpPr>
        <p:grpSpPr>
          <a:xfrm>
            <a:off x="4987966" y="1441918"/>
            <a:ext cx="369505" cy="369505"/>
            <a:chOff x="2594050" y="1631825"/>
            <a:chExt cx="439625" cy="439625"/>
          </a:xfrm>
        </p:grpSpPr>
        <p:sp>
          <p:nvSpPr>
            <p:cNvPr id="721" name="Google Shape;721;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8"/>
          <p:cNvSpPr/>
          <p:nvPr/>
        </p:nvSpPr>
        <p:spPr>
          <a:xfrm>
            <a:off x="5569424" y="14583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48"/>
          <p:cNvGrpSpPr/>
          <p:nvPr/>
        </p:nvGrpSpPr>
        <p:grpSpPr>
          <a:xfrm>
            <a:off x="6152731" y="1414287"/>
            <a:ext cx="299911" cy="424768"/>
            <a:chOff x="3979850" y="1598950"/>
            <a:chExt cx="356825" cy="505375"/>
          </a:xfrm>
        </p:grpSpPr>
        <p:sp>
          <p:nvSpPr>
            <p:cNvPr id="727" name="Google Shape;727;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48"/>
          <p:cNvGrpSpPr/>
          <p:nvPr/>
        </p:nvGrpSpPr>
        <p:grpSpPr>
          <a:xfrm>
            <a:off x="6670121" y="1505376"/>
            <a:ext cx="395098" cy="242589"/>
            <a:chOff x="4595425" y="1707325"/>
            <a:chExt cx="470075" cy="288625"/>
          </a:xfrm>
        </p:grpSpPr>
        <p:sp>
          <p:nvSpPr>
            <p:cNvPr id="730" name="Google Shape;730;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 name="Google Shape;735;p48"/>
          <p:cNvGrpSpPr/>
          <p:nvPr/>
        </p:nvGrpSpPr>
        <p:grpSpPr>
          <a:xfrm>
            <a:off x="7254038" y="1446016"/>
            <a:ext cx="357234" cy="361310"/>
            <a:chOff x="5290150" y="1636700"/>
            <a:chExt cx="425025" cy="429875"/>
          </a:xfrm>
        </p:grpSpPr>
        <p:sp>
          <p:nvSpPr>
            <p:cNvPr id="736" name="Google Shape;736;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817992" y="1435257"/>
            <a:ext cx="359272" cy="376691"/>
            <a:chOff x="5961125" y="1623900"/>
            <a:chExt cx="427450" cy="448175"/>
          </a:xfrm>
        </p:grpSpPr>
        <p:sp>
          <p:nvSpPr>
            <p:cNvPr id="739" name="Google Shape;739;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8"/>
          <p:cNvGrpSpPr/>
          <p:nvPr/>
        </p:nvGrpSpPr>
        <p:grpSpPr>
          <a:xfrm>
            <a:off x="8370684" y="1444986"/>
            <a:ext cx="383835" cy="363369"/>
            <a:chOff x="6618700" y="1635475"/>
            <a:chExt cx="456675" cy="432325"/>
          </a:xfrm>
        </p:grpSpPr>
        <p:sp>
          <p:nvSpPr>
            <p:cNvPr id="747" name="Google Shape;747;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48"/>
          <p:cNvGrpSpPr/>
          <p:nvPr/>
        </p:nvGrpSpPr>
        <p:grpSpPr>
          <a:xfrm>
            <a:off x="3325772" y="2028398"/>
            <a:ext cx="304009" cy="326513"/>
            <a:chOff x="616425" y="2329600"/>
            <a:chExt cx="361700" cy="388475"/>
          </a:xfrm>
        </p:grpSpPr>
        <p:sp>
          <p:nvSpPr>
            <p:cNvPr id="753" name="Google Shape;753;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8"/>
          <p:cNvGrpSpPr/>
          <p:nvPr/>
        </p:nvGrpSpPr>
        <p:grpSpPr>
          <a:xfrm>
            <a:off x="3882582" y="2031466"/>
            <a:ext cx="320378" cy="320378"/>
            <a:chOff x="1278900" y="2333250"/>
            <a:chExt cx="381175" cy="381175"/>
          </a:xfrm>
        </p:grpSpPr>
        <p:sp>
          <p:nvSpPr>
            <p:cNvPr id="762" name="Google Shape;762;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48"/>
          <p:cNvGrpSpPr/>
          <p:nvPr/>
        </p:nvGrpSpPr>
        <p:grpSpPr>
          <a:xfrm>
            <a:off x="4447545" y="2031466"/>
            <a:ext cx="320399" cy="320378"/>
            <a:chOff x="1951075" y="2333250"/>
            <a:chExt cx="381200" cy="381175"/>
          </a:xfrm>
        </p:grpSpPr>
        <p:sp>
          <p:nvSpPr>
            <p:cNvPr id="767" name="Google Shape;767;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5012529" y="2031466"/>
            <a:ext cx="320378" cy="320378"/>
            <a:chOff x="2623275" y="2333250"/>
            <a:chExt cx="381175" cy="381175"/>
          </a:xfrm>
        </p:grpSpPr>
        <p:sp>
          <p:nvSpPr>
            <p:cNvPr id="772" name="Google Shape;772;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48"/>
          <p:cNvGrpSpPr/>
          <p:nvPr/>
        </p:nvGrpSpPr>
        <p:grpSpPr>
          <a:xfrm>
            <a:off x="5652234" y="1976203"/>
            <a:ext cx="170937" cy="426827"/>
            <a:chOff x="3384375" y="2267500"/>
            <a:chExt cx="203375" cy="507825"/>
          </a:xfrm>
        </p:grpSpPr>
        <p:sp>
          <p:nvSpPr>
            <p:cNvPr id="777" name="Google Shape;777;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8"/>
          <p:cNvGrpSpPr/>
          <p:nvPr/>
        </p:nvGrpSpPr>
        <p:grpSpPr>
          <a:xfrm>
            <a:off x="6797541" y="2030436"/>
            <a:ext cx="140237" cy="318339"/>
            <a:chOff x="4747025" y="2332025"/>
            <a:chExt cx="166850" cy="378750"/>
          </a:xfrm>
        </p:grpSpPr>
        <p:sp>
          <p:nvSpPr>
            <p:cNvPr id="780" name="Google Shape;780;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8"/>
          <p:cNvGrpSpPr/>
          <p:nvPr/>
        </p:nvGrpSpPr>
        <p:grpSpPr>
          <a:xfrm>
            <a:off x="6230015" y="1978241"/>
            <a:ext cx="145343" cy="422729"/>
            <a:chOff x="4071800" y="2269925"/>
            <a:chExt cx="172925" cy="502950"/>
          </a:xfrm>
        </p:grpSpPr>
        <p:sp>
          <p:nvSpPr>
            <p:cNvPr id="783" name="Google Shape;783;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8"/>
          <p:cNvSpPr/>
          <p:nvPr/>
        </p:nvSpPr>
        <p:spPr>
          <a:xfrm>
            <a:off x="7272636" y="20228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48"/>
          <p:cNvGrpSpPr/>
          <p:nvPr/>
        </p:nvGrpSpPr>
        <p:grpSpPr>
          <a:xfrm>
            <a:off x="7827721" y="2028902"/>
            <a:ext cx="345971" cy="325505"/>
            <a:chOff x="5972700" y="2330200"/>
            <a:chExt cx="411625" cy="387275"/>
          </a:xfrm>
        </p:grpSpPr>
        <p:sp>
          <p:nvSpPr>
            <p:cNvPr id="787" name="Google Shape;787;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48"/>
          <p:cNvGrpSpPr/>
          <p:nvPr/>
        </p:nvGrpSpPr>
        <p:grpSpPr>
          <a:xfrm>
            <a:off x="3423018" y="2557031"/>
            <a:ext cx="109538" cy="399195"/>
            <a:chOff x="732125" y="2958550"/>
            <a:chExt cx="130325" cy="474950"/>
          </a:xfrm>
        </p:grpSpPr>
        <p:sp>
          <p:nvSpPr>
            <p:cNvPr id="790" name="Google Shape;790;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48"/>
          <p:cNvSpPr/>
          <p:nvPr/>
        </p:nvSpPr>
        <p:spPr>
          <a:xfrm>
            <a:off x="4439938" y="25412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3918430" y="25412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8"/>
          <p:cNvGrpSpPr/>
          <p:nvPr/>
        </p:nvGrpSpPr>
        <p:grpSpPr>
          <a:xfrm>
            <a:off x="4978762" y="2569827"/>
            <a:ext cx="387933" cy="367467"/>
            <a:chOff x="2583100" y="2973775"/>
            <a:chExt cx="461550" cy="437200"/>
          </a:xfrm>
        </p:grpSpPr>
        <p:sp>
          <p:nvSpPr>
            <p:cNvPr id="801" name="Google Shape;801;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 name="Google Shape;803;p48"/>
          <p:cNvSpPr/>
          <p:nvPr/>
        </p:nvSpPr>
        <p:spPr>
          <a:xfrm>
            <a:off x="6689706" y="25786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 name="Google Shape;804;p48"/>
          <p:cNvGrpSpPr/>
          <p:nvPr/>
        </p:nvGrpSpPr>
        <p:grpSpPr>
          <a:xfrm>
            <a:off x="7218211" y="2597984"/>
            <a:ext cx="435022" cy="323445"/>
            <a:chOff x="5247525" y="3007275"/>
            <a:chExt cx="517575" cy="384825"/>
          </a:xfrm>
        </p:grpSpPr>
        <p:sp>
          <p:nvSpPr>
            <p:cNvPr id="805" name="Google Shape;805;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6129197" y="2579556"/>
            <a:ext cx="342882" cy="350068"/>
            <a:chOff x="3951850" y="2985350"/>
            <a:chExt cx="407950" cy="416500"/>
          </a:xfrm>
        </p:grpSpPr>
        <p:sp>
          <p:nvSpPr>
            <p:cNvPr id="808" name="Google Shape;808;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8"/>
          <p:cNvGrpSpPr/>
          <p:nvPr/>
        </p:nvGrpSpPr>
        <p:grpSpPr>
          <a:xfrm>
            <a:off x="3285869" y="3169104"/>
            <a:ext cx="397136" cy="305017"/>
            <a:chOff x="568950" y="3686775"/>
            <a:chExt cx="472500" cy="362900"/>
          </a:xfrm>
        </p:grpSpPr>
        <p:sp>
          <p:nvSpPr>
            <p:cNvPr id="813" name="Google Shape;813;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 name="Google Shape;816;p48"/>
          <p:cNvSpPr/>
          <p:nvPr/>
        </p:nvSpPr>
        <p:spPr>
          <a:xfrm>
            <a:off x="7862711" y="25622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 name="Google Shape;817;p48"/>
          <p:cNvGrpSpPr/>
          <p:nvPr/>
        </p:nvGrpSpPr>
        <p:grpSpPr>
          <a:xfrm>
            <a:off x="3853921" y="3194697"/>
            <a:ext cx="377700" cy="253852"/>
            <a:chOff x="1244800" y="3717225"/>
            <a:chExt cx="449375" cy="302025"/>
          </a:xfrm>
        </p:grpSpPr>
        <p:sp>
          <p:nvSpPr>
            <p:cNvPr id="818" name="Google Shape;818;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8"/>
          <p:cNvGrpSpPr/>
          <p:nvPr/>
        </p:nvGrpSpPr>
        <p:grpSpPr>
          <a:xfrm>
            <a:off x="4424011" y="3175239"/>
            <a:ext cx="367467" cy="287115"/>
            <a:chOff x="1923075" y="3694075"/>
            <a:chExt cx="437200" cy="341600"/>
          </a:xfrm>
        </p:grpSpPr>
        <p:sp>
          <p:nvSpPr>
            <p:cNvPr id="825" name="Google Shape;825;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8"/>
          <p:cNvGrpSpPr/>
          <p:nvPr/>
        </p:nvGrpSpPr>
        <p:grpSpPr>
          <a:xfrm>
            <a:off x="4992567" y="3170638"/>
            <a:ext cx="360301" cy="295814"/>
            <a:chOff x="2599525" y="3688600"/>
            <a:chExt cx="428675" cy="351950"/>
          </a:xfrm>
        </p:grpSpPr>
        <p:sp>
          <p:nvSpPr>
            <p:cNvPr id="835" name="Google Shape;835;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48"/>
          <p:cNvGrpSpPr/>
          <p:nvPr/>
        </p:nvGrpSpPr>
        <p:grpSpPr>
          <a:xfrm>
            <a:off x="5574950" y="3150171"/>
            <a:ext cx="333700" cy="329077"/>
            <a:chOff x="3292425" y="3664250"/>
            <a:chExt cx="397025" cy="391525"/>
          </a:xfrm>
        </p:grpSpPr>
        <p:sp>
          <p:nvSpPr>
            <p:cNvPr id="839" name="Google Shape;839;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8"/>
          <p:cNvGrpSpPr/>
          <p:nvPr/>
        </p:nvGrpSpPr>
        <p:grpSpPr>
          <a:xfrm>
            <a:off x="6112807" y="3192638"/>
            <a:ext cx="369526" cy="268183"/>
            <a:chOff x="3932350" y="3714775"/>
            <a:chExt cx="439650" cy="319075"/>
          </a:xfrm>
        </p:grpSpPr>
        <p:sp>
          <p:nvSpPr>
            <p:cNvPr id="843" name="Google Shape;843;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8"/>
          <p:cNvGrpSpPr/>
          <p:nvPr/>
        </p:nvGrpSpPr>
        <p:grpSpPr>
          <a:xfrm>
            <a:off x="6677791" y="3192638"/>
            <a:ext cx="369505" cy="268183"/>
            <a:chOff x="4604550" y="3714775"/>
            <a:chExt cx="439625" cy="319075"/>
          </a:xfrm>
        </p:grpSpPr>
        <p:sp>
          <p:nvSpPr>
            <p:cNvPr id="849" name="Google Shape;849;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7256076" y="3165006"/>
            <a:ext cx="353136" cy="313738"/>
            <a:chOff x="5292575" y="3681900"/>
            <a:chExt cx="420150" cy="373275"/>
          </a:xfrm>
        </p:grpSpPr>
        <p:sp>
          <p:nvSpPr>
            <p:cNvPr id="852" name="Google Shape;852;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48"/>
          <p:cNvGrpSpPr/>
          <p:nvPr/>
        </p:nvGrpSpPr>
        <p:grpSpPr>
          <a:xfrm>
            <a:off x="7801098" y="3125082"/>
            <a:ext cx="393060" cy="393060"/>
            <a:chOff x="5941025" y="3634400"/>
            <a:chExt cx="467650" cy="467650"/>
          </a:xfrm>
        </p:grpSpPr>
        <p:sp>
          <p:nvSpPr>
            <p:cNvPr id="860" name="Google Shape;860;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8"/>
          <p:cNvGrpSpPr/>
          <p:nvPr/>
        </p:nvGrpSpPr>
        <p:grpSpPr>
          <a:xfrm>
            <a:off x="8391171" y="3150171"/>
            <a:ext cx="342882" cy="342903"/>
            <a:chOff x="6643075" y="3664250"/>
            <a:chExt cx="407950" cy="407975"/>
          </a:xfrm>
        </p:grpSpPr>
        <p:sp>
          <p:nvSpPr>
            <p:cNvPr id="867" name="Google Shape;867;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48"/>
          <p:cNvGrpSpPr/>
          <p:nvPr/>
        </p:nvGrpSpPr>
        <p:grpSpPr>
          <a:xfrm>
            <a:off x="3292005" y="3700825"/>
            <a:ext cx="371564" cy="371543"/>
            <a:chOff x="576250" y="4319400"/>
            <a:chExt cx="442075" cy="442050"/>
          </a:xfrm>
        </p:grpSpPr>
        <p:sp>
          <p:nvSpPr>
            <p:cNvPr id="870" name="Google Shape;870;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8"/>
          <p:cNvSpPr/>
          <p:nvPr/>
        </p:nvSpPr>
        <p:spPr>
          <a:xfrm>
            <a:off x="3841668" y="37731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6132391" y="37163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567386" y="37377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8"/>
          <p:cNvSpPr/>
          <p:nvPr/>
        </p:nvSpPr>
        <p:spPr>
          <a:xfrm>
            <a:off x="6695863" y="37147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48"/>
          <p:cNvGrpSpPr/>
          <p:nvPr/>
        </p:nvGrpSpPr>
        <p:grpSpPr>
          <a:xfrm>
            <a:off x="7235610" y="3719757"/>
            <a:ext cx="394068" cy="325505"/>
            <a:chOff x="5268225" y="4341925"/>
            <a:chExt cx="468850" cy="387275"/>
          </a:xfrm>
        </p:grpSpPr>
        <p:sp>
          <p:nvSpPr>
            <p:cNvPr id="879" name="Google Shape;879;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48"/>
          <p:cNvGrpSpPr/>
          <p:nvPr/>
        </p:nvGrpSpPr>
        <p:grpSpPr>
          <a:xfrm>
            <a:off x="7820556" y="3709524"/>
            <a:ext cx="354145" cy="354145"/>
            <a:chOff x="5964175" y="4329750"/>
            <a:chExt cx="421350" cy="421350"/>
          </a:xfrm>
        </p:grpSpPr>
        <p:sp>
          <p:nvSpPr>
            <p:cNvPr id="888" name="Google Shape;888;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48"/>
          <p:cNvGrpSpPr/>
          <p:nvPr/>
        </p:nvGrpSpPr>
        <p:grpSpPr>
          <a:xfrm>
            <a:off x="3856464" y="4274508"/>
            <a:ext cx="372594" cy="360301"/>
            <a:chOff x="1247825" y="5001950"/>
            <a:chExt cx="443300" cy="428675"/>
          </a:xfrm>
        </p:grpSpPr>
        <p:sp>
          <p:nvSpPr>
            <p:cNvPr id="891" name="Google Shape;891;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4454710" y="4256585"/>
            <a:ext cx="306068" cy="389992"/>
            <a:chOff x="1959600" y="4980625"/>
            <a:chExt cx="364150" cy="464000"/>
          </a:xfrm>
        </p:grpSpPr>
        <p:sp>
          <p:nvSpPr>
            <p:cNvPr id="898" name="Google Shape;898;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48"/>
          <p:cNvGrpSpPr/>
          <p:nvPr/>
        </p:nvGrpSpPr>
        <p:grpSpPr>
          <a:xfrm>
            <a:off x="4997190" y="4271440"/>
            <a:ext cx="351077" cy="360806"/>
            <a:chOff x="2605025" y="4998300"/>
            <a:chExt cx="417700" cy="429275"/>
          </a:xfrm>
        </p:grpSpPr>
        <p:sp>
          <p:nvSpPr>
            <p:cNvPr id="906" name="Google Shape;906;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5527882" y="4274508"/>
            <a:ext cx="419662" cy="349543"/>
            <a:chOff x="3236425" y="5001950"/>
            <a:chExt cx="499300" cy="415875"/>
          </a:xfrm>
        </p:grpSpPr>
        <p:sp>
          <p:nvSpPr>
            <p:cNvPr id="910" name="Google Shape;910;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6143002" y="4256585"/>
            <a:ext cx="319369" cy="380263"/>
            <a:chOff x="3968275" y="4980625"/>
            <a:chExt cx="379975" cy="452425"/>
          </a:xfrm>
        </p:grpSpPr>
        <p:sp>
          <p:nvSpPr>
            <p:cNvPr id="917" name="Google Shape;917;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48"/>
          <p:cNvGrpSpPr/>
          <p:nvPr/>
        </p:nvGrpSpPr>
        <p:grpSpPr>
          <a:xfrm>
            <a:off x="7798535" y="4341538"/>
            <a:ext cx="404323" cy="220085"/>
            <a:chOff x="5937975" y="5081700"/>
            <a:chExt cx="481050" cy="261850"/>
          </a:xfrm>
        </p:grpSpPr>
        <p:sp>
          <p:nvSpPr>
            <p:cNvPr id="921" name="Google Shape;921;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8"/>
          <p:cNvGrpSpPr/>
          <p:nvPr/>
        </p:nvGrpSpPr>
        <p:grpSpPr>
          <a:xfrm>
            <a:off x="8416743" y="4299072"/>
            <a:ext cx="290183" cy="333679"/>
            <a:chOff x="6673500" y="5031175"/>
            <a:chExt cx="345250" cy="397000"/>
          </a:xfrm>
        </p:grpSpPr>
        <p:sp>
          <p:nvSpPr>
            <p:cNvPr id="925" name="Google Shape;925;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8"/>
          <p:cNvGrpSpPr/>
          <p:nvPr/>
        </p:nvGrpSpPr>
        <p:grpSpPr>
          <a:xfrm>
            <a:off x="6108730" y="323717"/>
            <a:ext cx="387933" cy="345971"/>
            <a:chOff x="3927500" y="301425"/>
            <a:chExt cx="461550" cy="411625"/>
          </a:xfrm>
        </p:grpSpPr>
        <p:sp>
          <p:nvSpPr>
            <p:cNvPr id="931" name="Google Shape;931;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8"/>
          <p:cNvGrpSpPr/>
          <p:nvPr/>
        </p:nvGrpSpPr>
        <p:grpSpPr>
          <a:xfrm>
            <a:off x="8396277" y="330378"/>
            <a:ext cx="332670" cy="332670"/>
            <a:chOff x="6649150" y="309350"/>
            <a:chExt cx="395800" cy="395800"/>
          </a:xfrm>
        </p:grpSpPr>
        <p:sp>
          <p:nvSpPr>
            <p:cNvPr id="959" name="Google Shape;959;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8"/>
          <p:cNvGrpSpPr/>
          <p:nvPr/>
        </p:nvGrpSpPr>
        <p:grpSpPr>
          <a:xfrm>
            <a:off x="7828730" y="338048"/>
            <a:ext cx="337797" cy="319873"/>
            <a:chOff x="5973900" y="318475"/>
            <a:chExt cx="401900" cy="380575"/>
          </a:xfrm>
        </p:grpSpPr>
        <p:sp>
          <p:nvSpPr>
            <p:cNvPr id="983" name="Google Shape;983;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8"/>
          <p:cNvGrpSpPr/>
          <p:nvPr/>
        </p:nvGrpSpPr>
        <p:grpSpPr>
          <a:xfrm>
            <a:off x="3873883" y="851341"/>
            <a:ext cx="342882" cy="418128"/>
            <a:chOff x="1268550" y="929175"/>
            <a:chExt cx="407950" cy="497475"/>
          </a:xfrm>
        </p:grpSpPr>
        <p:sp>
          <p:nvSpPr>
            <p:cNvPr id="998" name="Google Shape;998;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8"/>
          <p:cNvGrpSpPr/>
          <p:nvPr/>
        </p:nvGrpSpPr>
        <p:grpSpPr>
          <a:xfrm>
            <a:off x="8359947" y="867205"/>
            <a:ext cx="405331" cy="388962"/>
            <a:chOff x="6605925" y="948050"/>
            <a:chExt cx="482250" cy="462775"/>
          </a:xfrm>
        </p:grpSpPr>
        <p:sp>
          <p:nvSpPr>
            <p:cNvPr id="1002" name="Google Shape;1002;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8"/>
          <p:cNvGrpSpPr/>
          <p:nvPr/>
        </p:nvGrpSpPr>
        <p:grpSpPr>
          <a:xfrm>
            <a:off x="8454629" y="2019174"/>
            <a:ext cx="215966" cy="342399"/>
            <a:chOff x="6718575" y="2318625"/>
            <a:chExt cx="256950" cy="407375"/>
          </a:xfrm>
        </p:grpSpPr>
        <p:sp>
          <p:nvSpPr>
            <p:cNvPr id="1009" name="Google Shape;1009;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48"/>
          <p:cNvGrpSpPr/>
          <p:nvPr/>
        </p:nvGrpSpPr>
        <p:grpSpPr>
          <a:xfrm>
            <a:off x="5556018" y="2646082"/>
            <a:ext cx="363369" cy="221115"/>
            <a:chOff x="3269900" y="3064500"/>
            <a:chExt cx="432325" cy="263075"/>
          </a:xfrm>
        </p:grpSpPr>
        <p:sp>
          <p:nvSpPr>
            <p:cNvPr id="1018" name="Google Shape;1018;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8"/>
          <p:cNvGrpSpPr/>
          <p:nvPr/>
        </p:nvGrpSpPr>
        <p:grpSpPr>
          <a:xfrm>
            <a:off x="8430044" y="2578526"/>
            <a:ext cx="265115" cy="372594"/>
            <a:chOff x="6689325" y="2984125"/>
            <a:chExt cx="315425" cy="443300"/>
          </a:xfrm>
        </p:grpSpPr>
        <p:sp>
          <p:nvSpPr>
            <p:cNvPr id="1022" name="Google Shape;1022;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p48"/>
          <p:cNvGrpSpPr/>
          <p:nvPr/>
        </p:nvGrpSpPr>
        <p:grpSpPr>
          <a:xfrm>
            <a:off x="4478770" y="3673194"/>
            <a:ext cx="256416" cy="414535"/>
            <a:chOff x="1988225" y="4286525"/>
            <a:chExt cx="305075" cy="493200"/>
          </a:xfrm>
        </p:grpSpPr>
        <p:sp>
          <p:nvSpPr>
            <p:cNvPr id="1028" name="Google Shape;1028;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48"/>
          <p:cNvGrpSpPr/>
          <p:nvPr/>
        </p:nvGrpSpPr>
        <p:grpSpPr>
          <a:xfrm>
            <a:off x="5022762" y="3702359"/>
            <a:ext cx="309640" cy="392030"/>
            <a:chOff x="2635450" y="4321225"/>
            <a:chExt cx="368400" cy="466425"/>
          </a:xfrm>
        </p:grpSpPr>
        <p:sp>
          <p:nvSpPr>
            <p:cNvPr id="1036" name="Google Shape;1036;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48"/>
          <p:cNvGrpSpPr/>
          <p:nvPr/>
        </p:nvGrpSpPr>
        <p:grpSpPr>
          <a:xfrm>
            <a:off x="8391171" y="3692630"/>
            <a:ext cx="342882" cy="383835"/>
            <a:chOff x="6643075" y="4309650"/>
            <a:chExt cx="407950" cy="456675"/>
          </a:xfrm>
        </p:grpSpPr>
        <p:sp>
          <p:nvSpPr>
            <p:cNvPr id="1043" name="Google Shape;1043;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48"/>
          <p:cNvGrpSpPr/>
          <p:nvPr/>
        </p:nvGrpSpPr>
        <p:grpSpPr>
          <a:xfrm>
            <a:off x="7206444" y="4234585"/>
            <a:ext cx="452420" cy="433992"/>
            <a:chOff x="5233525" y="4954450"/>
            <a:chExt cx="538275" cy="516350"/>
          </a:xfrm>
        </p:grpSpPr>
        <p:sp>
          <p:nvSpPr>
            <p:cNvPr id="1053" name="Google Shape;1053;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6637363" y="4242254"/>
            <a:ext cx="460615" cy="418653"/>
            <a:chOff x="4556450" y="4963575"/>
            <a:chExt cx="548025" cy="498100"/>
          </a:xfrm>
        </p:grpSpPr>
        <p:sp>
          <p:nvSpPr>
            <p:cNvPr id="1065" name="Google Shape;1065;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48"/>
          <p:cNvGrpSpPr/>
          <p:nvPr/>
        </p:nvGrpSpPr>
        <p:grpSpPr>
          <a:xfrm>
            <a:off x="3254645" y="4332839"/>
            <a:ext cx="445255" cy="246182"/>
            <a:chOff x="531800" y="5071350"/>
            <a:chExt cx="529750" cy="292900"/>
          </a:xfrm>
        </p:grpSpPr>
        <p:sp>
          <p:nvSpPr>
            <p:cNvPr id="1071" name="Google Shape;1071;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8"/>
          <p:cNvSpPr txBox="1">
            <a:spLocks noGrp="1"/>
          </p:cNvSpPr>
          <p:nvPr>
            <p:ph type="sldNum" idx="12"/>
          </p:nvPr>
        </p:nvSpPr>
        <p:spPr>
          <a:xfrm>
            <a:off x="0" y="0"/>
            <a:ext cx="594900" cy="7317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1079" name="Google Shape;1079;p48"/>
          <p:cNvSpPr txBox="1"/>
          <p:nvPr/>
        </p:nvSpPr>
        <p:spPr>
          <a:xfrm>
            <a:off x="495575" y="1196850"/>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222222"/>
                </a:solidFill>
                <a:latin typeface="Roboto"/>
                <a:ea typeface="Roboto"/>
                <a:cs typeface="Roboto"/>
                <a:sym typeface="Roboto"/>
              </a:rPr>
              <a:t>SlidesCarnival icons are editable shapes</a:t>
            </a:r>
            <a:r>
              <a:rPr lang="en" sz="900">
                <a:solidFill>
                  <a:srgbClr val="222222"/>
                </a:solidFill>
                <a:latin typeface="Roboto"/>
                <a:ea typeface="Roboto"/>
                <a:cs typeface="Roboto"/>
                <a:sym typeface="Roboto"/>
              </a:rPr>
              <a:t>. </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900">
                <a:solidFill>
                  <a:srgbClr val="222222"/>
                </a:solidFill>
                <a:latin typeface="Roboto"/>
                <a:ea typeface="Roboto"/>
                <a:cs typeface="Roboto"/>
                <a:sym typeface="Roboto"/>
              </a:rPr>
              <a:t>This means that you can:</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Resize them without losing quality.</a:t>
            </a:r>
            <a:endParaRPr sz="900">
              <a:solidFill>
                <a:srgbClr val="222222"/>
              </a:solidFill>
              <a:latin typeface="Roboto"/>
              <a:ea typeface="Roboto"/>
              <a:cs typeface="Roboto"/>
              <a:sym typeface="Roboto"/>
            </a:endParaRPr>
          </a:p>
          <a:p>
            <a:pPr marL="457200" lvl="0" indent="-285750" algn="l" rtl="0">
              <a:spcBef>
                <a:spcPts val="0"/>
              </a:spcBef>
              <a:spcAft>
                <a:spcPts val="0"/>
              </a:spcAft>
              <a:buClr>
                <a:srgbClr val="222222"/>
              </a:buClr>
              <a:buSzPts val="900"/>
              <a:buFont typeface="Roboto"/>
              <a:buChar char="●"/>
            </a:pPr>
            <a:r>
              <a:rPr lang="en" sz="900">
                <a:solidFill>
                  <a:srgbClr val="222222"/>
                </a:solidFill>
                <a:latin typeface="Roboto"/>
                <a:ea typeface="Roboto"/>
                <a:cs typeface="Roboto"/>
                <a:sym typeface="Roboto"/>
              </a:rPr>
              <a:t>Change line color, width and style.</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Isn’t that nice? :)</a:t>
            </a: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a:p>
            <a:pPr marL="0" lvl="0" indent="0" algn="l" rtl="0">
              <a:spcBef>
                <a:spcPts val="0"/>
              </a:spcBef>
              <a:spcAft>
                <a:spcPts val="0"/>
              </a:spcAft>
              <a:buNone/>
            </a:pPr>
            <a:r>
              <a:rPr lang="en" sz="900">
                <a:solidFill>
                  <a:srgbClr val="222222"/>
                </a:solidFill>
                <a:latin typeface="Roboto"/>
                <a:ea typeface="Roboto"/>
                <a:cs typeface="Roboto"/>
                <a:sym typeface="Roboto"/>
              </a:rPr>
              <a:t>Examples:</a:t>
            </a:r>
            <a:endParaRPr sz="900">
              <a:solidFill>
                <a:srgbClr val="222222"/>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a:solidFill>
                <a:srgbClr val="222222"/>
              </a:solidFill>
              <a:latin typeface="Roboto"/>
              <a:ea typeface="Roboto"/>
              <a:cs typeface="Roboto"/>
              <a:sym typeface="Roboto"/>
            </a:endParaRPr>
          </a:p>
          <a:p>
            <a:pPr marL="0" lvl="0" indent="0" algn="l" rtl="0">
              <a:spcBef>
                <a:spcPts val="0"/>
              </a:spcBef>
              <a:spcAft>
                <a:spcPts val="0"/>
              </a:spcAft>
              <a:buNone/>
            </a:pPr>
            <a:endParaRPr sz="900">
              <a:solidFill>
                <a:srgbClr val="222222"/>
              </a:solidFill>
              <a:latin typeface="Roboto"/>
              <a:ea typeface="Roboto"/>
              <a:cs typeface="Roboto"/>
              <a:sym typeface="Roboto"/>
            </a:endParaRPr>
          </a:p>
        </p:txBody>
      </p:sp>
      <p:grpSp>
        <p:nvGrpSpPr>
          <p:cNvPr id="1080" name="Google Shape;1080;p48"/>
          <p:cNvGrpSpPr/>
          <p:nvPr/>
        </p:nvGrpSpPr>
        <p:grpSpPr>
          <a:xfrm>
            <a:off x="1490894" y="2688175"/>
            <a:ext cx="433992" cy="422729"/>
            <a:chOff x="5916675" y="927975"/>
            <a:chExt cx="516350" cy="502950"/>
          </a:xfrm>
        </p:grpSpPr>
        <p:sp>
          <p:nvSpPr>
            <p:cNvPr id="1081" name="Google Shape;108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48"/>
          <p:cNvGrpSpPr/>
          <p:nvPr/>
        </p:nvGrpSpPr>
        <p:grpSpPr>
          <a:xfrm>
            <a:off x="606914" y="3394077"/>
            <a:ext cx="1079481" cy="1051467"/>
            <a:chOff x="5916675" y="927975"/>
            <a:chExt cx="516350" cy="502950"/>
          </a:xfrm>
        </p:grpSpPr>
        <p:sp>
          <p:nvSpPr>
            <p:cNvPr id="1084" name="Google Shape;108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48"/>
          <p:cNvGrpSpPr/>
          <p:nvPr/>
        </p:nvGrpSpPr>
        <p:grpSpPr>
          <a:xfrm>
            <a:off x="607057" y="2688175"/>
            <a:ext cx="433992" cy="422729"/>
            <a:chOff x="5916675" y="927975"/>
            <a:chExt cx="516350" cy="502950"/>
          </a:xfrm>
        </p:grpSpPr>
        <p:sp>
          <p:nvSpPr>
            <p:cNvPr id="1087" name="Google Shape;1087;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48"/>
          <p:cNvSpPr/>
          <p:nvPr/>
        </p:nvSpPr>
        <p:spPr>
          <a:xfrm>
            <a:off x="1683055"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799218" y="292455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1084753" y="3982090"/>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pic>
        <p:nvPicPr>
          <p:cNvPr id="4098" name="Picture 2" descr="F:\VIT\BOOKS AND REFERENCES\7. FALL SEMESTER 2022-23\Cyclistic-Bike-Share\vault\Health_Benefits_Regular_Cyc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206137"/>
            <a:ext cx="457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96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grpSp>
        <p:nvGrpSpPr>
          <p:cNvPr id="1096" name="Google Shape;1096;p49"/>
          <p:cNvGrpSpPr/>
          <p:nvPr/>
        </p:nvGrpSpPr>
        <p:grpSpPr>
          <a:xfrm>
            <a:off x="3058888" y="1550127"/>
            <a:ext cx="445718" cy="445753"/>
            <a:chOff x="3706812" y="1035050"/>
            <a:chExt cx="4792662" cy="4787899"/>
          </a:xfrm>
        </p:grpSpPr>
        <p:sp>
          <p:nvSpPr>
            <p:cNvPr id="1097" name="Google Shape;109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2" name="Google Shape;110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3" name="Google Shape;1103;p49"/>
          <p:cNvGrpSpPr/>
          <p:nvPr/>
        </p:nvGrpSpPr>
        <p:grpSpPr>
          <a:xfrm>
            <a:off x="1779393" y="1550157"/>
            <a:ext cx="443331" cy="445437"/>
            <a:chOff x="1400175" y="1220787"/>
            <a:chExt cx="4473575" cy="4476750"/>
          </a:xfrm>
        </p:grpSpPr>
        <p:sp>
          <p:nvSpPr>
            <p:cNvPr id="1104" name="Google Shape;110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7" name="Google Shape;110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8" name="Google Shape;1108;p49"/>
          <p:cNvGrpSpPr/>
          <p:nvPr/>
        </p:nvGrpSpPr>
        <p:grpSpPr>
          <a:xfrm>
            <a:off x="1138046" y="1550171"/>
            <a:ext cx="446045" cy="445465"/>
            <a:chOff x="1649412" y="927100"/>
            <a:chExt cx="5011737" cy="5016500"/>
          </a:xfrm>
        </p:grpSpPr>
        <p:sp>
          <p:nvSpPr>
            <p:cNvPr id="1109" name="Google Shape;110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1" name="Google Shape;111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2" name="Google Shape;1112;p49"/>
          <p:cNvGrpSpPr/>
          <p:nvPr/>
        </p:nvGrpSpPr>
        <p:grpSpPr>
          <a:xfrm>
            <a:off x="2418397" y="1550424"/>
            <a:ext cx="444870" cy="445286"/>
            <a:chOff x="1301750" y="920750"/>
            <a:chExt cx="5095875" cy="5100637"/>
          </a:xfrm>
        </p:grpSpPr>
        <p:sp>
          <p:nvSpPr>
            <p:cNvPr id="1113" name="Google Shape;111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7" name="Google Shape;111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8" name="Google Shape;1118;p49"/>
          <p:cNvGrpSpPr/>
          <p:nvPr/>
        </p:nvGrpSpPr>
        <p:grpSpPr>
          <a:xfrm>
            <a:off x="4341570" y="1550333"/>
            <a:ext cx="445621" cy="445591"/>
            <a:chOff x="5732756" y="2682276"/>
            <a:chExt cx="719905" cy="719856"/>
          </a:xfrm>
        </p:grpSpPr>
        <p:sp>
          <p:nvSpPr>
            <p:cNvPr id="1119" name="Google Shape;111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1" name="Google Shape;112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2" name="Google Shape;1122;p49"/>
          <p:cNvGrpSpPr/>
          <p:nvPr/>
        </p:nvGrpSpPr>
        <p:grpSpPr>
          <a:xfrm>
            <a:off x="4982887" y="1550327"/>
            <a:ext cx="445627" cy="445604"/>
            <a:chOff x="6768809" y="2682265"/>
            <a:chExt cx="719915" cy="719877"/>
          </a:xfrm>
        </p:grpSpPr>
        <p:sp>
          <p:nvSpPr>
            <p:cNvPr id="1123" name="Google Shape;112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6" name="Google Shape;112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7" name="Google Shape;1127;p49"/>
          <p:cNvGrpSpPr/>
          <p:nvPr/>
        </p:nvGrpSpPr>
        <p:grpSpPr>
          <a:xfrm>
            <a:off x="5624209" y="1550356"/>
            <a:ext cx="445753" cy="445545"/>
            <a:chOff x="7804870" y="2682313"/>
            <a:chExt cx="720118" cy="719782"/>
          </a:xfrm>
        </p:grpSpPr>
        <p:sp>
          <p:nvSpPr>
            <p:cNvPr id="1128" name="Google Shape;112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6265657" y="1550125"/>
            <a:ext cx="446293" cy="446006"/>
            <a:chOff x="8841135" y="2681940"/>
            <a:chExt cx="720990" cy="720527"/>
          </a:xfrm>
        </p:grpSpPr>
        <p:sp>
          <p:nvSpPr>
            <p:cNvPr id="1134" name="Google Shape;113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9" name="Google Shape;113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0" name="Google Shape;1140;p49"/>
          <p:cNvGrpSpPr/>
          <p:nvPr/>
        </p:nvGrpSpPr>
        <p:grpSpPr>
          <a:xfrm>
            <a:off x="3699655" y="1550057"/>
            <a:ext cx="445260" cy="445260"/>
            <a:chOff x="4103687" y="1439862"/>
            <a:chExt cx="3986212" cy="3986211"/>
          </a:xfrm>
        </p:grpSpPr>
        <p:sp>
          <p:nvSpPr>
            <p:cNvPr id="1141" name="Google Shape;114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2" name="Google Shape;114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3" name="Google Shape;1143;p49"/>
          <p:cNvGrpSpPr/>
          <p:nvPr/>
        </p:nvGrpSpPr>
        <p:grpSpPr>
          <a:xfrm>
            <a:off x="6907645" y="1550361"/>
            <a:ext cx="445803" cy="445535"/>
            <a:chOff x="9878272" y="2682320"/>
            <a:chExt cx="720199" cy="719767"/>
          </a:xfrm>
        </p:grpSpPr>
        <p:sp>
          <p:nvSpPr>
            <p:cNvPr id="1144" name="Google Shape;114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7" name="Google Shape;1147;p49"/>
          <p:cNvGrpSpPr/>
          <p:nvPr/>
        </p:nvGrpSpPr>
        <p:grpSpPr>
          <a:xfrm>
            <a:off x="7549143" y="1550278"/>
            <a:ext cx="445700" cy="445701"/>
            <a:chOff x="10914618" y="2682187"/>
            <a:chExt cx="720033" cy="720033"/>
          </a:xfrm>
        </p:grpSpPr>
        <p:sp>
          <p:nvSpPr>
            <p:cNvPr id="1148" name="Google Shape;114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3" name="Google Shape;115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4" name="Google Shape;1154;p49"/>
          <p:cNvGrpSpPr/>
          <p:nvPr/>
        </p:nvGrpSpPr>
        <p:grpSpPr>
          <a:xfrm>
            <a:off x="1772664" y="843057"/>
            <a:ext cx="361521" cy="445816"/>
            <a:chOff x="1582665" y="1011072"/>
            <a:chExt cx="584040" cy="720220"/>
          </a:xfrm>
        </p:grpSpPr>
        <p:sp>
          <p:nvSpPr>
            <p:cNvPr id="1155" name="Google Shape;115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0" name="Google Shape;1160;p49"/>
          <p:cNvGrpSpPr/>
          <p:nvPr/>
        </p:nvGrpSpPr>
        <p:grpSpPr>
          <a:xfrm>
            <a:off x="2374048" y="843078"/>
            <a:ext cx="379481" cy="445796"/>
            <a:chOff x="2554206" y="1011105"/>
            <a:chExt cx="613055" cy="720187"/>
          </a:xfrm>
        </p:grpSpPr>
        <p:sp>
          <p:nvSpPr>
            <p:cNvPr id="1161" name="Google Shape;116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3" name="Google Shape;116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4" name="Google Shape;1164;p49"/>
          <p:cNvGrpSpPr/>
          <p:nvPr/>
        </p:nvGrpSpPr>
        <p:grpSpPr>
          <a:xfrm>
            <a:off x="6922223" y="797418"/>
            <a:ext cx="460705" cy="491455"/>
            <a:chOff x="9901824" y="937343"/>
            <a:chExt cx="744273" cy="793950"/>
          </a:xfrm>
        </p:grpSpPr>
        <p:grpSp>
          <p:nvGrpSpPr>
            <p:cNvPr id="1165" name="Google Shape;1165;p49"/>
            <p:cNvGrpSpPr/>
            <p:nvPr/>
          </p:nvGrpSpPr>
          <p:grpSpPr>
            <a:xfrm>
              <a:off x="9901824" y="937343"/>
              <a:ext cx="744273" cy="793950"/>
              <a:chOff x="9901824" y="937343"/>
              <a:chExt cx="744273" cy="793950"/>
            </a:xfrm>
          </p:grpSpPr>
          <p:sp>
            <p:nvSpPr>
              <p:cNvPr id="1166" name="Google Shape;116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6" name="Google Shape;117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2" name="Google Shape;1182;p49"/>
          <p:cNvGrpSpPr/>
          <p:nvPr/>
        </p:nvGrpSpPr>
        <p:grpSpPr>
          <a:xfrm>
            <a:off x="2993392" y="843244"/>
            <a:ext cx="369868" cy="445629"/>
            <a:chOff x="3554761" y="1011374"/>
            <a:chExt cx="597525" cy="719918"/>
          </a:xfrm>
        </p:grpSpPr>
        <p:sp>
          <p:nvSpPr>
            <p:cNvPr id="1183" name="Google Shape;118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7" name="Google Shape;1187;p49"/>
          <p:cNvGrpSpPr/>
          <p:nvPr/>
        </p:nvGrpSpPr>
        <p:grpSpPr>
          <a:xfrm>
            <a:off x="3603122" y="843032"/>
            <a:ext cx="370755" cy="445841"/>
            <a:chOff x="4539787" y="1011032"/>
            <a:chExt cx="598958" cy="720261"/>
          </a:xfrm>
        </p:grpSpPr>
        <p:sp>
          <p:nvSpPr>
            <p:cNvPr id="1188" name="Google Shape;118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3" name="Google Shape;1193;p49"/>
          <p:cNvGrpSpPr/>
          <p:nvPr/>
        </p:nvGrpSpPr>
        <p:grpSpPr>
          <a:xfrm>
            <a:off x="4213740" y="843140"/>
            <a:ext cx="366917" cy="445733"/>
            <a:chOff x="5526246" y="1011207"/>
            <a:chExt cx="592758" cy="720086"/>
          </a:xfrm>
        </p:grpSpPr>
        <p:sp>
          <p:nvSpPr>
            <p:cNvPr id="1194" name="Google Shape;119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0" name="Google Shape;1200;p49"/>
          <p:cNvGrpSpPr/>
          <p:nvPr/>
        </p:nvGrpSpPr>
        <p:grpSpPr>
          <a:xfrm>
            <a:off x="1168508" y="843134"/>
            <a:ext cx="364294" cy="445740"/>
            <a:chOff x="606645" y="1011196"/>
            <a:chExt cx="588520" cy="720096"/>
          </a:xfrm>
        </p:grpSpPr>
        <p:sp>
          <p:nvSpPr>
            <p:cNvPr id="1201" name="Google Shape;120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5" name="Google Shape;1205;p49"/>
          <p:cNvGrpSpPr/>
          <p:nvPr/>
        </p:nvGrpSpPr>
        <p:grpSpPr>
          <a:xfrm>
            <a:off x="7622791" y="843111"/>
            <a:ext cx="298405" cy="445762"/>
            <a:chOff x="11033597" y="1011159"/>
            <a:chExt cx="482075" cy="720133"/>
          </a:xfrm>
        </p:grpSpPr>
        <p:sp>
          <p:nvSpPr>
            <p:cNvPr id="1206" name="Google Shape;120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9" name="Google Shape;120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10" name="Google Shape;1210;p49"/>
          <p:cNvGrpSpPr/>
          <p:nvPr/>
        </p:nvGrpSpPr>
        <p:grpSpPr>
          <a:xfrm>
            <a:off x="6221656" y="797418"/>
            <a:ext cx="460705" cy="491455"/>
            <a:chOff x="8770051" y="937343"/>
            <a:chExt cx="744273" cy="793950"/>
          </a:xfrm>
        </p:grpSpPr>
        <p:sp>
          <p:nvSpPr>
            <p:cNvPr id="1211" name="Google Shape;121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5" name="Google Shape;121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6" name="Google Shape;1216;p49"/>
            <p:cNvGrpSpPr/>
            <p:nvPr/>
          </p:nvGrpSpPr>
          <p:grpSpPr>
            <a:xfrm>
              <a:off x="8770051" y="937343"/>
              <a:ext cx="744273" cy="793950"/>
              <a:chOff x="6565437" y="1588001"/>
              <a:chExt cx="744273" cy="793950"/>
            </a:xfrm>
          </p:grpSpPr>
          <p:sp>
            <p:nvSpPr>
              <p:cNvPr id="1217" name="Google Shape;121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7" name="Google Shape;1227;p49"/>
          <p:cNvGrpSpPr/>
          <p:nvPr/>
        </p:nvGrpSpPr>
        <p:grpSpPr>
          <a:xfrm>
            <a:off x="4820520" y="797418"/>
            <a:ext cx="460705" cy="491455"/>
            <a:chOff x="6506504" y="937343"/>
            <a:chExt cx="744273" cy="793950"/>
          </a:xfrm>
        </p:grpSpPr>
        <p:sp>
          <p:nvSpPr>
            <p:cNvPr id="1228" name="Google Shape;122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0" name="Google Shape;123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1" name="Google Shape;1231;p49"/>
            <p:cNvGrpSpPr/>
            <p:nvPr/>
          </p:nvGrpSpPr>
          <p:grpSpPr>
            <a:xfrm>
              <a:off x="6506504" y="937343"/>
              <a:ext cx="744273" cy="793950"/>
              <a:chOff x="6565437" y="1588001"/>
              <a:chExt cx="744273" cy="793950"/>
            </a:xfrm>
          </p:grpSpPr>
          <p:sp>
            <p:nvSpPr>
              <p:cNvPr id="1232" name="Google Shape;123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1" name="Google Shape;124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2" name="Google Shape;1242;p49"/>
          <p:cNvGrpSpPr/>
          <p:nvPr/>
        </p:nvGrpSpPr>
        <p:grpSpPr>
          <a:xfrm>
            <a:off x="5521088" y="797418"/>
            <a:ext cx="460705" cy="491455"/>
            <a:chOff x="7638277" y="937343"/>
            <a:chExt cx="744273" cy="793950"/>
          </a:xfrm>
        </p:grpSpPr>
        <p:sp>
          <p:nvSpPr>
            <p:cNvPr id="1243" name="Google Shape;124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6" name="Google Shape;124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7" name="Google Shape;1247;p49"/>
            <p:cNvGrpSpPr/>
            <p:nvPr/>
          </p:nvGrpSpPr>
          <p:grpSpPr>
            <a:xfrm>
              <a:off x="7638277" y="937343"/>
              <a:ext cx="744273" cy="793950"/>
              <a:chOff x="6565437" y="1588001"/>
              <a:chExt cx="744273" cy="793950"/>
            </a:xfrm>
          </p:grpSpPr>
          <p:sp>
            <p:nvSpPr>
              <p:cNvPr id="1248" name="Google Shape;124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7" name="Google Shape;125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8" name="Google Shape;1258;p49"/>
          <p:cNvGrpSpPr/>
          <p:nvPr/>
        </p:nvGrpSpPr>
        <p:grpSpPr>
          <a:xfrm>
            <a:off x="3061198" y="2986973"/>
            <a:ext cx="445779" cy="400764"/>
            <a:chOff x="3778727" y="4460423"/>
            <a:chExt cx="720160" cy="647438"/>
          </a:xfrm>
        </p:grpSpPr>
        <p:sp>
          <p:nvSpPr>
            <p:cNvPr id="1259" name="Google Shape;125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6" name="Google Shape;1266;p49"/>
          <p:cNvGrpSpPr/>
          <p:nvPr/>
        </p:nvGrpSpPr>
        <p:grpSpPr>
          <a:xfrm>
            <a:off x="1138083" y="2972048"/>
            <a:ext cx="445680" cy="430613"/>
            <a:chOff x="557494" y="4436312"/>
            <a:chExt cx="720000" cy="695660"/>
          </a:xfrm>
        </p:grpSpPr>
        <p:sp>
          <p:nvSpPr>
            <p:cNvPr id="1267" name="Google Shape;126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1" name="Google Shape;1271;p49"/>
          <p:cNvGrpSpPr/>
          <p:nvPr/>
        </p:nvGrpSpPr>
        <p:grpSpPr>
          <a:xfrm>
            <a:off x="4343305" y="2964459"/>
            <a:ext cx="445833" cy="445792"/>
            <a:chOff x="5926265" y="4424051"/>
            <a:chExt cx="720246" cy="720181"/>
          </a:xfrm>
        </p:grpSpPr>
        <p:sp>
          <p:nvSpPr>
            <p:cNvPr id="1272" name="Google Shape;127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5" name="Google Shape;127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6" name="Google Shape;1276;p49"/>
          <p:cNvGrpSpPr/>
          <p:nvPr/>
        </p:nvGrpSpPr>
        <p:grpSpPr>
          <a:xfrm>
            <a:off x="1779066" y="2984013"/>
            <a:ext cx="445680" cy="406684"/>
            <a:chOff x="1631150" y="4455641"/>
            <a:chExt cx="720000" cy="657002"/>
          </a:xfrm>
        </p:grpSpPr>
        <p:sp>
          <p:nvSpPr>
            <p:cNvPr id="1277" name="Google Shape;127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2" name="Google Shape;1282;p49"/>
          <p:cNvGrpSpPr/>
          <p:nvPr/>
        </p:nvGrpSpPr>
        <p:grpSpPr>
          <a:xfrm>
            <a:off x="2420095" y="2983429"/>
            <a:ext cx="445680" cy="407853"/>
            <a:chOff x="2704878" y="4454697"/>
            <a:chExt cx="720000" cy="658889"/>
          </a:xfrm>
        </p:grpSpPr>
        <p:sp>
          <p:nvSpPr>
            <p:cNvPr id="1283" name="Google Shape;128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8" name="Google Shape;128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9" name="Google Shape;1289;p49"/>
          <p:cNvGrpSpPr/>
          <p:nvPr/>
        </p:nvGrpSpPr>
        <p:grpSpPr>
          <a:xfrm>
            <a:off x="3702366" y="2985387"/>
            <a:ext cx="445549" cy="403935"/>
            <a:chOff x="4852681" y="4457861"/>
            <a:chExt cx="719788" cy="652561"/>
          </a:xfrm>
        </p:grpSpPr>
        <p:sp>
          <p:nvSpPr>
            <p:cNvPr id="1290" name="Google Shape;129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2" name="Google Shape;129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3" name="Google Shape;1293;p49"/>
          <p:cNvGrpSpPr/>
          <p:nvPr/>
        </p:nvGrpSpPr>
        <p:grpSpPr>
          <a:xfrm>
            <a:off x="4984527" y="2975824"/>
            <a:ext cx="445818" cy="423063"/>
            <a:chOff x="7000306" y="4442411"/>
            <a:chExt cx="720224" cy="683463"/>
          </a:xfrm>
        </p:grpSpPr>
        <p:sp>
          <p:nvSpPr>
            <p:cNvPr id="1294" name="Google Shape;129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8" name="Google Shape;129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9" name="Google Shape;1299;p49"/>
          <p:cNvGrpSpPr/>
          <p:nvPr/>
        </p:nvGrpSpPr>
        <p:grpSpPr>
          <a:xfrm>
            <a:off x="5625735" y="2973621"/>
            <a:ext cx="445779" cy="427468"/>
            <a:chOff x="8074325" y="4438852"/>
            <a:chExt cx="720160" cy="690579"/>
          </a:xfrm>
        </p:grpSpPr>
        <p:sp>
          <p:nvSpPr>
            <p:cNvPr id="1300" name="Google Shape;130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5" name="Google Shape;130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6" name="Google Shape;1306;p49"/>
          <p:cNvGrpSpPr/>
          <p:nvPr/>
        </p:nvGrpSpPr>
        <p:grpSpPr>
          <a:xfrm>
            <a:off x="6908080" y="2987570"/>
            <a:ext cx="445629" cy="399565"/>
            <a:chOff x="9878975" y="4425243"/>
            <a:chExt cx="719918" cy="645502"/>
          </a:xfrm>
        </p:grpSpPr>
        <p:sp>
          <p:nvSpPr>
            <p:cNvPr id="1307" name="Google Shape;130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0" name="Google Shape;1310;p49"/>
          <p:cNvGrpSpPr/>
          <p:nvPr/>
        </p:nvGrpSpPr>
        <p:grpSpPr>
          <a:xfrm>
            <a:off x="7549097" y="2976371"/>
            <a:ext cx="445785" cy="421964"/>
            <a:chOff x="10914544" y="4407150"/>
            <a:chExt cx="720170" cy="681687"/>
          </a:xfrm>
        </p:grpSpPr>
        <p:sp>
          <p:nvSpPr>
            <p:cNvPr id="1311" name="Google Shape;131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5" name="Google Shape;1315;p49"/>
          <p:cNvGrpSpPr/>
          <p:nvPr/>
        </p:nvGrpSpPr>
        <p:grpSpPr>
          <a:xfrm>
            <a:off x="6266887" y="2984485"/>
            <a:ext cx="445805" cy="405735"/>
            <a:chOff x="8843122" y="4420259"/>
            <a:chExt cx="720202" cy="655469"/>
          </a:xfrm>
        </p:grpSpPr>
        <p:sp>
          <p:nvSpPr>
            <p:cNvPr id="1316" name="Google Shape;131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1" name="Google Shape;132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2" name="Google Shape;1322;p49"/>
          <p:cNvGrpSpPr/>
          <p:nvPr/>
        </p:nvGrpSpPr>
        <p:grpSpPr>
          <a:xfrm>
            <a:off x="3069757" y="2283047"/>
            <a:ext cx="445812" cy="394518"/>
            <a:chOff x="1510757" y="3225422"/>
            <a:chExt cx="720214" cy="637347"/>
          </a:xfrm>
        </p:grpSpPr>
        <p:sp>
          <p:nvSpPr>
            <p:cNvPr id="1323" name="Google Shape;132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9" name="Google Shape;132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0" name="Google Shape;1330;p49"/>
          <p:cNvGrpSpPr/>
          <p:nvPr/>
        </p:nvGrpSpPr>
        <p:grpSpPr>
          <a:xfrm>
            <a:off x="3761148" y="2300567"/>
            <a:ext cx="445767" cy="359478"/>
            <a:chOff x="2595501" y="3253725"/>
            <a:chExt cx="720141" cy="580739"/>
          </a:xfrm>
        </p:grpSpPr>
        <p:sp>
          <p:nvSpPr>
            <p:cNvPr id="1331" name="Google Shape;133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4" name="Google Shape;133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5" name="Google Shape;1335;p49"/>
          <p:cNvGrpSpPr/>
          <p:nvPr/>
        </p:nvGrpSpPr>
        <p:grpSpPr>
          <a:xfrm>
            <a:off x="5143819" y="2257535"/>
            <a:ext cx="443879" cy="445541"/>
            <a:chOff x="4764809" y="3184208"/>
            <a:chExt cx="717090" cy="719775"/>
          </a:xfrm>
        </p:grpSpPr>
        <p:sp>
          <p:nvSpPr>
            <p:cNvPr id="1336" name="Google Shape;133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9" name="Google Shape;1339;p49"/>
          <p:cNvGrpSpPr/>
          <p:nvPr/>
        </p:nvGrpSpPr>
        <p:grpSpPr>
          <a:xfrm>
            <a:off x="4452495" y="2286500"/>
            <a:ext cx="445746" cy="387612"/>
            <a:chOff x="3680173" y="3231000"/>
            <a:chExt cx="720106" cy="626190"/>
          </a:xfrm>
        </p:grpSpPr>
        <p:sp>
          <p:nvSpPr>
            <p:cNvPr id="1340" name="Google Shape;134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3" name="Google Shape;1343;p49"/>
          <p:cNvGrpSpPr/>
          <p:nvPr/>
        </p:nvGrpSpPr>
        <p:grpSpPr>
          <a:xfrm>
            <a:off x="6524582" y="2257496"/>
            <a:ext cx="443283" cy="445620"/>
            <a:chOff x="6931035" y="3184144"/>
            <a:chExt cx="716128" cy="719903"/>
          </a:xfrm>
        </p:grpSpPr>
        <p:sp>
          <p:nvSpPr>
            <p:cNvPr id="1344" name="Google Shape;134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8" name="Google Shape;1348;p49"/>
          <p:cNvGrpSpPr/>
          <p:nvPr/>
        </p:nvGrpSpPr>
        <p:grpSpPr>
          <a:xfrm>
            <a:off x="5833276" y="2257448"/>
            <a:ext cx="445727" cy="445714"/>
            <a:chOff x="5846429" y="3184067"/>
            <a:chExt cx="720076" cy="720055"/>
          </a:xfrm>
        </p:grpSpPr>
        <p:sp>
          <p:nvSpPr>
            <p:cNvPr id="1349" name="Google Shape;134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2" name="Google Shape;135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3" name="Google Shape;1353;p49"/>
          <p:cNvGrpSpPr/>
          <p:nvPr/>
        </p:nvGrpSpPr>
        <p:grpSpPr>
          <a:xfrm>
            <a:off x="2520481" y="2257393"/>
            <a:ext cx="303698" cy="445825"/>
            <a:chOff x="655600" y="3183978"/>
            <a:chExt cx="490627" cy="720234"/>
          </a:xfrm>
        </p:grpSpPr>
        <p:sp>
          <p:nvSpPr>
            <p:cNvPr id="1354" name="Google Shape;135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9" name="Google Shape;1359;p49"/>
          <p:cNvGrpSpPr/>
          <p:nvPr/>
        </p:nvGrpSpPr>
        <p:grpSpPr>
          <a:xfrm>
            <a:off x="7213443" y="2257509"/>
            <a:ext cx="189785" cy="445592"/>
            <a:chOff x="8011692" y="3184166"/>
            <a:chExt cx="306600" cy="719859"/>
          </a:xfrm>
        </p:grpSpPr>
        <p:sp>
          <p:nvSpPr>
            <p:cNvPr id="1360" name="Google Shape;136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5" name="Google Shape;136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6" name="Google Shape;1366;p49"/>
          <p:cNvGrpSpPr/>
          <p:nvPr/>
        </p:nvGrpSpPr>
        <p:grpSpPr>
          <a:xfrm>
            <a:off x="7648230" y="2257259"/>
            <a:ext cx="246199" cy="445516"/>
            <a:chOff x="4556125" y="630237"/>
            <a:chExt cx="3081338" cy="5568950"/>
          </a:xfrm>
        </p:grpSpPr>
        <p:sp>
          <p:nvSpPr>
            <p:cNvPr id="1367" name="Google Shape;136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3" name="Google Shape;137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4" name="Google Shape;1374;p49"/>
          <p:cNvGrpSpPr/>
          <p:nvPr/>
        </p:nvGrpSpPr>
        <p:grpSpPr>
          <a:xfrm>
            <a:off x="1829253" y="2257459"/>
            <a:ext cx="445768" cy="445697"/>
            <a:chOff x="1674084" y="3214987"/>
            <a:chExt cx="720142" cy="720027"/>
          </a:xfrm>
        </p:grpSpPr>
        <p:sp>
          <p:nvSpPr>
            <p:cNvPr id="1375" name="Google Shape;137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7" name="Google Shape;1387;p49"/>
          <p:cNvGrpSpPr/>
          <p:nvPr/>
        </p:nvGrpSpPr>
        <p:grpSpPr>
          <a:xfrm>
            <a:off x="1138094" y="2257421"/>
            <a:ext cx="445578" cy="445773"/>
            <a:chOff x="557511" y="3214925"/>
            <a:chExt cx="719836" cy="720150"/>
          </a:xfrm>
        </p:grpSpPr>
        <p:sp>
          <p:nvSpPr>
            <p:cNvPr id="1388" name="Google Shape;138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1" name="Google Shape;139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2" name="Google Shape;1392;p49"/>
          <p:cNvGrpSpPr/>
          <p:nvPr/>
        </p:nvGrpSpPr>
        <p:grpSpPr>
          <a:xfrm>
            <a:off x="1081977" y="3693756"/>
            <a:ext cx="445905" cy="400522"/>
            <a:chOff x="1147762" y="1131887"/>
            <a:chExt cx="5137150" cy="4619626"/>
          </a:xfrm>
        </p:grpSpPr>
        <p:sp>
          <p:nvSpPr>
            <p:cNvPr id="1393" name="Google Shape;139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5" name="Google Shape;139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6" name="Google Shape;1396;p49"/>
          <p:cNvGrpSpPr/>
          <p:nvPr/>
        </p:nvGrpSpPr>
        <p:grpSpPr>
          <a:xfrm>
            <a:off x="1879306" y="3687410"/>
            <a:ext cx="445901" cy="413282"/>
            <a:chOff x="1570037" y="1341437"/>
            <a:chExt cx="4943475" cy="4576762"/>
          </a:xfrm>
        </p:grpSpPr>
        <p:sp>
          <p:nvSpPr>
            <p:cNvPr id="1397" name="Google Shape;139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3" name="Google Shape;1403;p49"/>
          <p:cNvGrpSpPr/>
          <p:nvPr/>
        </p:nvGrpSpPr>
        <p:grpSpPr>
          <a:xfrm>
            <a:off x="4364629" y="3671511"/>
            <a:ext cx="441332" cy="445721"/>
            <a:chOff x="5770007" y="5489899"/>
            <a:chExt cx="712976" cy="720067"/>
          </a:xfrm>
        </p:grpSpPr>
        <p:sp>
          <p:nvSpPr>
            <p:cNvPr id="1404" name="Google Shape;140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2" name="Google Shape;1412;p49"/>
          <p:cNvGrpSpPr/>
          <p:nvPr/>
        </p:nvGrpSpPr>
        <p:grpSpPr>
          <a:xfrm>
            <a:off x="5157420" y="3693981"/>
            <a:ext cx="445651" cy="400824"/>
            <a:chOff x="7050768" y="5526199"/>
            <a:chExt cx="719953" cy="647534"/>
          </a:xfrm>
        </p:grpSpPr>
        <p:sp>
          <p:nvSpPr>
            <p:cNvPr id="1413" name="Google Shape;141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5" name="Google Shape;1425;p49"/>
          <p:cNvGrpSpPr/>
          <p:nvPr/>
        </p:nvGrpSpPr>
        <p:grpSpPr>
          <a:xfrm>
            <a:off x="6751936" y="3694051"/>
            <a:ext cx="445681" cy="400651"/>
            <a:chOff x="9626723" y="5526313"/>
            <a:chExt cx="720002" cy="647256"/>
          </a:xfrm>
        </p:grpSpPr>
        <p:sp>
          <p:nvSpPr>
            <p:cNvPr id="1426" name="Google Shape;142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8" name="Google Shape;1438;p49"/>
          <p:cNvGrpSpPr/>
          <p:nvPr/>
        </p:nvGrpSpPr>
        <p:grpSpPr>
          <a:xfrm>
            <a:off x="7549176" y="3671488"/>
            <a:ext cx="445582" cy="445743"/>
            <a:chOff x="10914672" y="5489861"/>
            <a:chExt cx="719842" cy="720102"/>
          </a:xfrm>
        </p:grpSpPr>
        <p:sp>
          <p:nvSpPr>
            <p:cNvPr id="1439" name="Google Shape;143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1" name="Google Shape;1451;p49"/>
          <p:cNvGrpSpPr/>
          <p:nvPr/>
        </p:nvGrpSpPr>
        <p:grpSpPr>
          <a:xfrm>
            <a:off x="5954636" y="3681752"/>
            <a:ext cx="445821" cy="425246"/>
            <a:chOff x="8338678" y="5506443"/>
            <a:chExt cx="720227" cy="686988"/>
          </a:xfrm>
        </p:grpSpPr>
        <p:sp>
          <p:nvSpPr>
            <p:cNvPr id="1452" name="Google Shape;145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8" name="Google Shape;1458;p49"/>
          <p:cNvGrpSpPr/>
          <p:nvPr/>
        </p:nvGrpSpPr>
        <p:grpSpPr>
          <a:xfrm>
            <a:off x="2676293" y="3736342"/>
            <a:ext cx="1336824" cy="316035"/>
            <a:chOff x="3042485" y="5594633"/>
            <a:chExt cx="2159652" cy="510557"/>
          </a:xfrm>
        </p:grpSpPr>
        <p:sp>
          <p:nvSpPr>
            <p:cNvPr id="1459" name="Google Shape;145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4" name="Google Shape;1474;p49"/>
          <p:cNvGrpSpPr/>
          <p:nvPr/>
        </p:nvGrpSpPr>
        <p:grpSpPr>
          <a:xfrm>
            <a:off x="1879183" y="4379878"/>
            <a:ext cx="445738" cy="442950"/>
            <a:chOff x="1442627" y="5710929"/>
            <a:chExt cx="594318" cy="590600"/>
          </a:xfrm>
        </p:grpSpPr>
        <p:sp>
          <p:nvSpPr>
            <p:cNvPr id="1475" name="Google Shape;1475;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0" name="Google Shape;1540;p49"/>
          <p:cNvSpPr txBox="1">
            <a:spLocks noGrp="1"/>
          </p:cNvSpPr>
          <p:nvPr>
            <p:ph type="title" idx="4294967295"/>
          </p:nvPr>
        </p:nvSpPr>
        <p:spPr>
          <a:xfrm>
            <a:off x="1081975" y="249075"/>
            <a:ext cx="7206600" cy="39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541" name="Google Shape;1541;p4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5"/>
        <p:cNvGrpSpPr/>
        <p:nvPr/>
      </p:nvGrpSpPr>
      <p:grpSpPr>
        <a:xfrm>
          <a:off x="0" y="0"/>
          <a:ext cx="0" cy="0"/>
          <a:chOff x="0" y="0"/>
          <a:chExt cx="0" cy="0"/>
        </a:xfrm>
      </p:grpSpPr>
      <p:sp>
        <p:nvSpPr>
          <p:cNvPr id="1546" name="Google Shape;1546;p50"/>
          <p:cNvSpPr txBox="1"/>
          <p:nvPr/>
        </p:nvSpPr>
        <p:spPr>
          <a:xfrm>
            <a:off x="1036700" y="990475"/>
            <a:ext cx="62871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You can also use any emoji as an icon!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And of course it resizes without losing quality.</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How? Follow Google instructions https://twitter.com/googledocs/status/730087240156643328</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b="1">
              <a:solidFill>
                <a:schemeClr val="dk1"/>
              </a:solidFill>
              <a:latin typeface="Roboto"/>
              <a:ea typeface="Roboto"/>
              <a:cs typeface="Roboto"/>
              <a:sym typeface="Roboto"/>
            </a:endParaRPr>
          </a:p>
        </p:txBody>
      </p:sp>
      <p:sp>
        <p:nvSpPr>
          <p:cNvPr id="1547" name="Google Shape;1547;p50"/>
          <p:cNvSpPr txBox="1"/>
          <p:nvPr/>
        </p:nvSpPr>
        <p:spPr>
          <a:xfrm>
            <a:off x="1036700" y="2450450"/>
            <a:ext cx="76428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222222"/>
                </a:solidFill>
              </a:rPr>
              <a:t>✋👆👉👍👤👦👧👨👩👪💃🏃💑❤😂😉😋😒😭👶😸🐟🍒🍔💣📌📖🔨🎃🎈🎨🏈🏰🌏🔌🔑</a:t>
            </a:r>
            <a:r>
              <a:rPr lang="en" sz="2400">
                <a:solidFill>
                  <a:schemeClr val="accent1"/>
                </a:solidFill>
                <a:highlight>
                  <a:schemeClr val="dk1"/>
                </a:highlight>
                <a:latin typeface="Roboto"/>
                <a:ea typeface="Roboto"/>
                <a:cs typeface="Roboto"/>
                <a:sym typeface="Roboto"/>
              </a:rPr>
              <a:t> and many more...</a:t>
            </a:r>
            <a:endParaRPr sz="2400">
              <a:solidFill>
                <a:schemeClr val="accent1"/>
              </a:solidFill>
              <a:highlight>
                <a:schemeClr val="dk1"/>
              </a:highlight>
              <a:latin typeface="Roboto"/>
              <a:ea typeface="Roboto"/>
              <a:cs typeface="Roboto"/>
              <a:sym typeface="Roboto"/>
            </a:endParaRPr>
          </a:p>
        </p:txBody>
      </p:sp>
      <p:sp>
        <p:nvSpPr>
          <p:cNvPr id="1548" name="Google Shape;1548;p50"/>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54" name="Google Shape;155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55" name="Google Shape;1555;p51"/>
          <p:cNvGrpSpPr/>
          <p:nvPr/>
        </p:nvGrpSpPr>
        <p:grpSpPr>
          <a:xfrm>
            <a:off x="690575" y="3290132"/>
            <a:ext cx="7762851" cy="892418"/>
            <a:chOff x="801125" y="3213932"/>
            <a:chExt cx="7762851" cy="892418"/>
          </a:xfrm>
        </p:grpSpPr>
        <p:grpSp>
          <p:nvGrpSpPr>
            <p:cNvPr id="1556" name="Google Shape;1556;p51"/>
            <p:cNvGrpSpPr/>
            <p:nvPr/>
          </p:nvGrpSpPr>
          <p:grpSpPr>
            <a:xfrm>
              <a:off x="4845759" y="3213932"/>
              <a:ext cx="1695900" cy="892418"/>
              <a:chOff x="4845759" y="3213932"/>
              <a:chExt cx="1695900" cy="892418"/>
            </a:xfrm>
          </p:grpSpPr>
          <p:sp>
            <p:nvSpPr>
              <p:cNvPr id="1557" name="Google Shape;155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58" name="Google Shape;155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59" name="Google Shape;1559;p51"/>
            <p:cNvGrpSpPr/>
            <p:nvPr/>
          </p:nvGrpSpPr>
          <p:grpSpPr>
            <a:xfrm>
              <a:off x="2823442" y="3214222"/>
              <a:ext cx="1695900" cy="892128"/>
              <a:chOff x="2823442" y="3214222"/>
              <a:chExt cx="1695900" cy="892128"/>
            </a:xfrm>
          </p:grpSpPr>
          <p:sp>
            <p:nvSpPr>
              <p:cNvPr id="1560" name="Google Shape;156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61" name="Google Shape;156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2" name="Google Shape;1562;p51"/>
            <p:cNvGrpSpPr/>
            <p:nvPr/>
          </p:nvGrpSpPr>
          <p:grpSpPr>
            <a:xfrm>
              <a:off x="6868076" y="3213932"/>
              <a:ext cx="1695900" cy="892418"/>
              <a:chOff x="6868076" y="3213932"/>
              <a:chExt cx="1695900" cy="892418"/>
            </a:xfrm>
          </p:grpSpPr>
          <p:sp>
            <p:nvSpPr>
              <p:cNvPr id="1563" name="Google Shape;156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64" name="Google Shape;156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5" name="Google Shape;1565;p51"/>
            <p:cNvGrpSpPr/>
            <p:nvPr/>
          </p:nvGrpSpPr>
          <p:grpSpPr>
            <a:xfrm>
              <a:off x="801125" y="3214206"/>
              <a:ext cx="1695900" cy="892144"/>
              <a:chOff x="801125" y="3214206"/>
              <a:chExt cx="1695900" cy="892144"/>
            </a:xfrm>
          </p:grpSpPr>
          <p:sp>
            <p:nvSpPr>
              <p:cNvPr id="1566" name="Google Shape;156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67" name="Google Shape;156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1026" name="Picture 2" descr="F:\VIT\BOOKS AND REFERENCES\7. FALL SEMESTER 2022-23\Cyclistic-Bike-Share\vault\North_America_Bicycle_Mark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83518"/>
            <a:ext cx="7842676" cy="4097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3074" name="Picture 2" descr="F:\VIT\BOOKS AND REFERENCES\7. FALL SEMESTER 2022-23\Cyclistic-Bike-Share\vault\Fit_Idea_Trav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23478"/>
            <a:ext cx="6629512" cy="47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1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2" name="Google Shape;232;p27"/>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5122" name="Picture 2" descr="F:\VIT\BOOKS AND REFERENCES\7. FALL SEMESTER 2022-23\Cyclistic-Bike-Share\vault\E-Bikes_In_Numb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39502"/>
            <a:ext cx="7949020"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54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body" idx="1"/>
          </p:nvPr>
        </p:nvSpPr>
        <p:spPr>
          <a:xfrm>
            <a:off x="990375" y="1021950"/>
            <a:ext cx="7343100" cy="3372600"/>
          </a:xfrm>
          <a:prstGeom prst="rect">
            <a:avLst/>
          </a:prstGeom>
        </p:spPr>
        <p:txBody>
          <a:bodyPr spcFirstLastPara="1" wrap="square" lIns="91425" tIns="91425" rIns="91425" bIns="91425" anchor="ctr" anchorCtr="0">
            <a:noAutofit/>
          </a:bodyPr>
          <a:lstStyle/>
          <a:p>
            <a:pPr marL="0" lvl="0" indent="0">
              <a:buNone/>
            </a:pPr>
            <a:r>
              <a:rPr lang="en-US" dirty="0"/>
              <a:t>One of the most important days of my life, was when I learned to ride a bicycle.</a:t>
            </a:r>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683568" y="267494"/>
            <a:ext cx="7200799" cy="9437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smtClean="0"/>
              <a:t>AREA OF THE PROJECT</a:t>
            </a:r>
            <a:endParaRPr sz="4000" dirty="0"/>
          </a:p>
        </p:txBody>
      </p:sp>
      <p:sp>
        <p:nvSpPr>
          <p:cNvPr id="132" name="Google Shape;132;p16"/>
          <p:cNvSpPr txBox="1">
            <a:spLocks noGrp="1"/>
          </p:cNvSpPr>
          <p:nvPr>
            <p:ph type="subTitle" idx="1"/>
          </p:nvPr>
        </p:nvSpPr>
        <p:spPr>
          <a:xfrm>
            <a:off x="683568" y="1347614"/>
            <a:ext cx="7632848" cy="2520280"/>
          </a:xfrm>
          <a:prstGeom prst="rect">
            <a:avLst/>
          </a:prstGeom>
        </p:spPr>
        <p:txBody>
          <a:bodyPr spcFirstLastPara="1" wrap="square" lIns="91425" tIns="91425" rIns="91425" bIns="91425" anchor="t" anchorCtr="0">
            <a:noAutofit/>
          </a:bodyPr>
          <a:lstStyle/>
          <a:p>
            <a:pPr marL="0" lvl="0" indent="0"/>
            <a:r>
              <a:rPr lang="en-US" sz="2000" dirty="0">
                <a:solidFill>
                  <a:schemeClr val="tx1"/>
                </a:solidFill>
              </a:rPr>
              <a:t>Data analytics plays an important role in analyzing and boosting the sales of any company. It has an upper hand when it comes to implementing market plans to target the set of customers who are the most vulnerable by suggesting them various specialized schemes and membership benefits. </a:t>
            </a:r>
            <a:r>
              <a:rPr lang="en-US" sz="2000" dirty="0" smtClean="0">
                <a:solidFill>
                  <a:schemeClr val="tx1"/>
                </a:solidFill>
              </a:rPr>
              <a:t>Hence, it is no doubt one of the most potent tools helpful in boosting the sales of a product. In this research work, I aim to use it to increase the annual membership of cycles for good profits.</a:t>
            </a:r>
            <a:endParaRPr lang="en-US" sz="2000" b="1" dirty="0">
              <a:solidFill>
                <a:schemeClr val="tx1"/>
              </a:solidFill>
            </a:endParaRPr>
          </a:p>
        </p:txBody>
      </p:sp>
      <p:sp>
        <p:nvSpPr>
          <p:cNvPr id="133" name="Google Shape;133;p16"/>
          <p:cNvSpPr txBox="1">
            <a:spLocks noGrp="1"/>
          </p:cNvSpPr>
          <p:nvPr>
            <p:ph type="sldNum" idx="4294967295"/>
          </p:nvPr>
        </p:nvSpPr>
        <p:spPr>
          <a:xfrm>
            <a:off x="8542027" y="441180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1744</Words>
  <Application>Microsoft Office PowerPoint</Application>
  <PresentationFormat>On-screen Show (16:9)</PresentationFormat>
  <Paragraphs>369</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Roboto</vt:lpstr>
      <vt:lpstr>Montserrat</vt:lpstr>
      <vt:lpstr>Dosis</vt:lpstr>
      <vt:lpstr>Calibri</vt:lpstr>
      <vt:lpstr>William template</vt:lpstr>
      <vt:lpstr>TITLE : Cyclistic Bike-share Analysis for Targeted Casual-users marketing </vt:lpstr>
      <vt:lpstr>PowerPoint Presentation</vt:lpstr>
      <vt:lpstr>IS THE CYCLE INDUSTRY PROFITABLE?</vt:lpstr>
      <vt:lpstr>PowerPoint Presentation</vt:lpstr>
      <vt:lpstr>PowerPoint Presentation</vt:lpstr>
      <vt:lpstr>PowerPoint Presentation</vt:lpstr>
      <vt:lpstr>PowerPoint Presentation</vt:lpstr>
      <vt:lpstr>PowerPoint Presentation</vt:lpstr>
      <vt:lpstr>AREA OF THE PROJECT</vt:lpstr>
      <vt:lpstr>BACKGROUND OF THE PROBLEM</vt:lpstr>
      <vt:lpstr>PROBLEM STATEMENT</vt:lpstr>
      <vt:lpstr>QUESTIONS TO ASK</vt:lpstr>
      <vt:lpstr>STAKEHOLDERS</vt:lpstr>
      <vt:lpstr>BIG CONCEPT</vt:lpstr>
      <vt:lpstr>THANKS!</vt:lpstr>
      <vt:lpstr>You can also split your content</vt:lpstr>
      <vt:lpstr>In two or three columns</vt:lpstr>
      <vt:lpstr>Use charts to explain your ideas</vt:lpstr>
      <vt:lpstr>And tables to compare data</vt:lpstr>
      <vt:lpstr>Maps</vt:lpstr>
      <vt:lpstr>89,526,124$</vt:lpstr>
      <vt:lpstr>Our process is easy</vt:lpstr>
      <vt:lpstr>PowerPoint Presentation</vt:lpstr>
      <vt:lpstr>PowerPoint Presentation</vt:lpstr>
      <vt:lpstr>PowerPoint Presentation</vt:lpstr>
      <vt:lpstr>PowerPoint Presentation</vt:lpstr>
      <vt:lpstr>Credits</vt:lpstr>
      <vt:lpstr>Presentation design</vt:lpstr>
      <vt:lpstr>2. 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Cyclistic Bike-share Analysis for Targeted Casual-users marketing</dc:title>
  <dc:creator>TAMOJIT</dc:creator>
  <cp:lastModifiedBy>TAMOJIT</cp:lastModifiedBy>
  <cp:revision>9</cp:revision>
  <dcterms:modified xsi:type="dcterms:W3CDTF">2022-09-24T15:16:56Z</dcterms:modified>
</cp:coreProperties>
</file>